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notesMasterIdLst>
    <p:notesMasterId r:id="rId27"/>
  </p:notes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72" r:id="rId14"/>
    <p:sldId id="273" r:id="rId15"/>
    <p:sldId id="270" r:id="rId16"/>
    <p:sldId id="275" r:id="rId17"/>
    <p:sldId id="271" r:id="rId18"/>
    <p:sldId id="278" r:id="rId19"/>
    <p:sldId id="276" r:id="rId20"/>
    <p:sldId id="277" r:id="rId21"/>
    <p:sldId id="260" r:id="rId22"/>
    <p:sldId id="282" r:id="rId23"/>
    <p:sldId id="279" r:id="rId24"/>
    <p:sldId id="280" r:id="rId25"/>
    <p:sldId id="281" r:id="rId26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F5841"/>
    <a:srgbClr val="58AA06"/>
    <a:srgbClr val="2DF33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2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FF563A-C282-45EE-8C21-64D871144413}" type="datetimeFigureOut">
              <a:rPr lang="zh-TW" altLang="en-US" smtClean="0"/>
              <a:pPr/>
              <a:t>2011/11/8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B58DEA-ADD6-4AD9-B039-4265DABB11C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945344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B58DEA-ADD6-4AD9-B039-4265DABB11C2}" type="slidenum">
              <a:rPr lang="zh-TW" altLang="en-US" smtClean="0"/>
              <a:pPr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333267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45088-C850-40C5-8087-B444E28F09E2}" type="datetime1">
              <a:rPr lang="zh-TW" altLang="en-US" smtClean="0"/>
              <a:pPr/>
              <a:t>2011/11/8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5E883-9882-4982-BD18-624BB6A3A242}" type="slidenum">
              <a:rPr lang="zh-TW" altLang="en-US" smtClean="0"/>
              <a:pPr/>
              <a:t>‹#›</a:t>
            </a:fld>
            <a:endParaRPr lang="zh-TW" alt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FE54E-BF05-4DDC-AAE6-26BC6189D758}" type="datetime1">
              <a:rPr lang="zh-TW" altLang="en-US" smtClean="0"/>
              <a:pPr/>
              <a:t>2011/11/8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5E883-9882-4982-BD18-624BB6A3A24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A8619-74FD-4E8D-80BD-0B81000E7F3F}" type="datetime1">
              <a:rPr lang="zh-TW" altLang="en-US" smtClean="0"/>
              <a:pPr/>
              <a:t>2011/11/8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5E883-9882-4982-BD18-624BB6A3A24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E74C6-F28B-4561-B6D0-364AE7AC8489}" type="datetime1">
              <a:rPr lang="zh-TW" altLang="en-US" smtClean="0"/>
              <a:pPr/>
              <a:t>2011/11/8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5E883-9882-4982-BD18-624BB6A3A24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8D0C5-9FA4-4AB1-9EAB-CDB45E3B401A}" type="datetime1">
              <a:rPr lang="zh-TW" altLang="en-US" smtClean="0"/>
              <a:pPr/>
              <a:t>2011/11/8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5E883-9882-4982-BD18-624BB6A3A242}" type="slidenum">
              <a:rPr lang="zh-TW" altLang="en-US" smtClean="0"/>
              <a:pPr/>
              <a:t>‹#›</a:t>
            </a:fld>
            <a:endParaRPr lang="zh-TW" alt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9B73B-CA69-41FE-A920-DE35BE4D6CBD}" type="datetime1">
              <a:rPr lang="zh-TW" altLang="en-US" smtClean="0"/>
              <a:pPr/>
              <a:t>2011/11/8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5E883-9882-4982-BD18-624BB6A3A24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6B4EF-6EBD-444B-92CC-9F9B926084FE}" type="datetime1">
              <a:rPr lang="zh-TW" altLang="en-US" smtClean="0"/>
              <a:pPr/>
              <a:t>2011/11/8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5E883-9882-4982-BD18-624BB6A3A242}" type="slidenum">
              <a:rPr lang="zh-TW" altLang="en-US" smtClean="0"/>
              <a:pPr/>
              <a:t>‹#›</a:t>
            </a:fld>
            <a:endParaRPr lang="zh-TW" alt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AD57F-2925-4E1E-A18E-3A48AA27DE83}" type="datetime1">
              <a:rPr lang="zh-TW" altLang="en-US" smtClean="0"/>
              <a:pPr/>
              <a:t>2011/11/8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5E883-9882-4982-BD18-624BB6A3A24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694FB-37C8-4B63-B4AF-DAC353AA2DFE}" type="datetime1">
              <a:rPr lang="zh-TW" altLang="en-US" smtClean="0"/>
              <a:pPr/>
              <a:t>2011/11/8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5E883-9882-4982-BD18-624BB6A3A24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4FA75-A55E-4EB7-84EE-08C7318396BE}" type="datetime1">
              <a:rPr lang="zh-TW" altLang="en-US" smtClean="0"/>
              <a:pPr/>
              <a:t>2011/11/8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5E883-9882-4982-BD18-624BB6A3A242}" type="slidenum">
              <a:rPr lang="zh-TW" altLang="en-US" smtClean="0"/>
              <a:pPr/>
              <a:t>‹#›</a:t>
            </a:fld>
            <a:endParaRPr lang="zh-TW" alt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ABF87-AFA7-4DD0-9A0B-0E5C2CB345C1}" type="datetime1">
              <a:rPr lang="zh-TW" altLang="en-US" smtClean="0"/>
              <a:pPr/>
              <a:t>2011/11/8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5E883-9882-4982-BD18-624BB6A3A24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302B14E3-6C1B-41FD-943D-2F470EDD8F77}" type="datetime1">
              <a:rPr lang="zh-TW" altLang="en-US" smtClean="0"/>
              <a:pPr/>
              <a:t>2011/11/8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F2B5E883-9882-4982-BD18-624BB6A3A24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" Target="slide2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9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7" Type="http://schemas.openxmlformats.org/officeDocument/2006/relationships/image" Target="../media/image23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5" Type="http://schemas.openxmlformats.org/officeDocument/2006/relationships/image" Target="../media/image14.png"/><Relationship Id="rId4" Type="http://schemas.openxmlformats.org/officeDocument/2006/relationships/image" Target="../media/image21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png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6.png"/><Relationship Id="rId4" Type="http://schemas.openxmlformats.org/officeDocument/2006/relationships/image" Target="../media/image30.png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png"/><Relationship Id="rId3" Type="http://schemas.openxmlformats.org/officeDocument/2006/relationships/image" Target="../media/image32.png"/><Relationship Id="rId7" Type="http://schemas.openxmlformats.org/officeDocument/2006/relationships/image" Target="../media/image24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Relationship Id="rId6" Type="http://schemas.openxmlformats.org/officeDocument/2006/relationships/slide" Target="slide11.xml"/><Relationship Id="rId5" Type="http://schemas.openxmlformats.org/officeDocument/2006/relationships/image" Target="../media/image34.png"/><Relationship Id="rId4" Type="http://schemas.openxmlformats.org/officeDocument/2006/relationships/image" Target="../media/image3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2463552"/>
          </a:xfrm>
        </p:spPr>
        <p:txBody>
          <a:bodyPr>
            <a:normAutofit/>
          </a:bodyPr>
          <a:lstStyle/>
          <a:p>
            <a:pPr algn="ctr"/>
            <a:r>
              <a:rPr lang="en-US" altLang="zh-TW" sz="3200" dirty="0" smtClean="0">
                <a:solidFill>
                  <a:srgbClr val="002060"/>
                </a:solidFill>
              </a:rPr>
              <a:t>Collaborative Filtering in Social Tagging System on Joint Item-Tag Recommendations</a:t>
            </a:r>
            <a:endParaRPr lang="zh-TW" altLang="en-US" sz="3200" dirty="0">
              <a:solidFill>
                <a:srgbClr val="002060"/>
              </a:solidFill>
            </a:endParaRPr>
          </a:p>
        </p:txBody>
      </p:sp>
      <p:sp>
        <p:nvSpPr>
          <p:cNvPr id="5" name="內容版面配置區 4"/>
          <p:cNvSpPr>
            <a:spLocks noGrp="1"/>
          </p:cNvSpPr>
          <p:nvPr>
            <p:ph idx="1"/>
          </p:nvPr>
        </p:nvSpPr>
        <p:spPr>
          <a:xfrm>
            <a:off x="457200" y="3356992"/>
            <a:ext cx="8229600" cy="3120008"/>
          </a:xfrm>
        </p:spPr>
        <p:txBody>
          <a:bodyPr/>
          <a:lstStyle/>
          <a:p>
            <a:r>
              <a:rPr lang="en-US" altLang="zh-TW" dirty="0" smtClean="0"/>
              <a:t>Date : 2011/11/7</a:t>
            </a:r>
            <a:endParaRPr lang="en-US" altLang="zh-TW" dirty="0"/>
          </a:p>
          <a:p>
            <a:r>
              <a:rPr lang="en-US" altLang="zh-TW" dirty="0" smtClean="0"/>
              <a:t>Source : Jing Peng </a:t>
            </a:r>
            <a:r>
              <a:rPr lang="en-US" altLang="zh-TW" dirty="0"/>
              <a:t>et. al </a:t>
            </a:r>
            <a:r>
              <a:rPr lang="en-US" altLang="zh-TW" dirty="0" smtClean="0"/>
              <a:t>(CIKM’10)</a:t>
            </a:r>
            <a:endParaRPr lang="en-US" altLang="zh-TW" dirty="0"/>
          </a:p>
          <a:p>
            <a:r>
              <a:rPr lang="en-US" altLang="zh-TW" dirty="0" smtClean="0"/>
              <a:t>Speaker : Chiu I- Chih</a:t>
            </a:r>
          </a:p>
          <a:p>
            <a:r>
              <a:rPr lang="en-US" altLang="zh-TW" dirty="0" smtClean="0"/>
              <a:t>Advisor : </a:t>
            </a:r>
            <a:r>
              <a:rPr lang="en-US" altLang="zh-TW" dirty="0"/>
              <a:t>Dr. Koh. Jia-ling</a:t>
            </a:r>
          </a:p>
          <a:p>
            <a:endParaRPr lang="zh-TW" altLang="en-US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5E883-9882-4982-BD18-624BB6A3A242}" type="slidenum">
              <a:rPr lang="zh-TW" altLang="en-US" smtClean="0"/>
              <a:pPr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96301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solidFill>
                  <a:srgbClr val="002060"/>
                </a:solidFill>
              </a:rPr>
              <a:t>Weighting of User Profile Matrix</a:t>
            </a:r>
            <a:endParaRPr lang="zh-TW" altLang="en-US" dirty="0">
              <a:solidFill>
                <a:srgbClr val="00206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內容版面配置區 2"/>
              <p:cNvSpPr>
                <a:spLocks noGrp="1"/>
              </p:cNvSpPr>
              <p:nvPr>
                <p:ph idx="1"/>
              </p:nvPr>
            </p:nvSpPr>
            <p:spPr>
              <a:xfrm>
                <a:off x="467544" y="4845509"/>
                <a:ext cx="2350521" cy="1839591"/>
              </a:xfrm>
            </p:spPr>
            <p:txBody>
              <a:bodyPr>
                <a:noAutofit/>
              </a:bodyPr>
              <a:lstStyle/>
              <a:p>
                <a:r>
                  <a:rPr lang="en-US" altLang="zh-TW" sz="1600" dirty="0" smtClean="0"/>
                  <a:t>p</a:t>
                </a:r>
                <a:r>
                  <a:rPr lang="en-US" altLang="zh-TW" sz="1600" baseline="-25000" dirty="0" smtClean="0"/>
                  <a:t>11</a:t>
                </a:r>
                <a:r>
                  <a:rPr lang="en-US" altLang="zh-TW" sz="1600" dirty="0" smtClean="0"/>
                  <a:t>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TW" sz="16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altLang="zh-TW" sz="1600" b="0" i="1" smtClean="0"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en-US" altLang="zh-TW" sz="1600" b="0" i="1" smtClean="0">
                            <a:latin typeface="Cambria Math"/>
                          </a:rPr>
                          <m:t>−</m:t>
                        </m:r>
                        <m:f>
                          <m:fPr>
                            <m:ctrlPr>
                              <a:rPr lang="en-US" altLang="zh-TW" sz="160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altLang="zh-TW" sz="1600" b="0" i="1" smtClean="0">
                                <a:latin typeface="Cambria Math"/>
                              </a:rPr>
                              <m:t>2</m:t>
                            </m:r>
                            <m:r>
                              <a:rPr lang="en-US" altLang="zh-TW" sz="1600" b="0" i="1" smtClean="0">
                                <a:latin typeface="Cambria Math"/>
                              </a:rPr>
                              <m:t>(1+</m:t>
                            </m:r>
                            <m:r>
                              <a:rPr lang="en-US" altLang="zh-TW" sz="1600" b="0" i="1" smtClean="0">
                                <a:latin typeface="Cambria Math"/>
                              </a:rPr>
                              <m:t>𝑙𝑛</m:t>
                            </m:r>
                            <m:r>
                              <a:rPr lang="en-US" altLang="zh-TW" sz="1600" b="0" i="1" smtClean="0">
                                <a:latin typeface="Cambria Math"/>
                              </a:rPr>
                              <m:t>2)</m:t>
                            </m:r>
                          </m:num>
                          <m:den>
                            <m:r>
                              <a:rPr lang="en-US" altLang="zh-TW" sz="1600" b="0" i="1" smtClean="0">
                                <a:latin typeface="Cambria Math"/>
                              </a:rPr>
                              <m:t>2</m:t>
                            </m:r>
                          </m:den>
                        </m:f>
                      </m:sup>
                    </m:sSup>
                  </m:oMath>
                </a14:m>
                <a:r>
                  <a:rPr lang="en-US" altLang="zh-TW" sz="1600" dirty="0"/>
                  <a:t>=</a:t>
                </a:r>
                <a:r>
                  <a:rPr lang="en-US" altLang="zh-TW" sz="1600" dirty="0" smtClean="0"/>
                  <a:t>0.25</a:t>
                </a:r>
                <a:endParaRPr lang="en-US" altLang="zh-TW" sz="1600" dirty="0" smtClean="0"/>
              </a:p>
              <a:p>
                <a:r>
                  <a:rPr lang="en-US" altLang="zh-TW" sz="1600" dirty="0"/>
                  <a:t>p</a:t>
                </a:r>
                <a:r>
                  <a:rPr lang="en-US" altLang="zh-TW" sz="1600" baseline="-25000" dirty="0"/>
                  <a:t>1</a:t>
                </a:r>
                <a:r>
                  <a:rPr lang="en-US" altLang="zh-TW" sz="1600" baseline="-25000" dirty="0" smtClean="0"/>
                  <a:t>3</a:t>
                </a:r>
                <a:r>
                  <a:rPr lang="en-US" altLang="zh-TW" sz="1600" dirty="0"/>
                  <a:t>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TW" sz="16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altLang="zh-TW" sz="1600" i="1"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en-US" altLang="zh-TW" sz="1600" i="1">
                            <a:latin typeface="Cambria Math"/>
                          </a:rPr>
                          <m:t>−</m:t>
                        </m:r>
                        <m:f>
                          <m:fPr>
                            <m:ctrlPr>
                              <a:rPr lang="en-US" altLang="zh-TW" sz="1600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altLang="zh-TW" sz="1600" b="0" i="1" smtClean="0">
                                <a:latin typeface="Cambria Math"/>
                              </a:rPr>
                              <m:t>1</m:t>
                            </m:r>
                            <m:r>
                              <a:rPr lang="en-US" altLang="zh-TW" sz="1600" i="1">
                                <a:latin typeface="Cambria Math"/>
                              </a:rPr>
                              <m:t>(1+</m:t>
                            </m:r>
                            <m:r>
                              <a:rPr lang="en-US" altLang="zh-TW" sz="1600" i="1">
                                <a:latin typeface="Cambria Math"/>
                              </a:rPr>
                              <m:t>𝑙𝑛</m:t>
                            </m:r>
                            <m:r>
                              <a:rPr lang="en-US" altLang="zh-TW" sz="1600" b="0" i="1" smtClean="0">
                                <a:latin typeface="Cambria Math"/>
                              </a:rPr>
                              <m:t>2</m:t>
                            </m:r>
                            <m:r>
                              <a:rPr lang="en-US" altLang="zh-TW" sz="1600" i="1">
                                <a:latin typeface="Cambria Math"/>
                              </a:rPr>
                              <m:t>)</m:t>
                            </m:r>
                          </m:num>
                          <m:den>
                            <m:r>
                              <a:rPr lang="en-US" altLang="zh-TW" sz="1600" i="1">
                                <a:latin typeface="Cambria Math"/>
                              </a:rPr>
                              <m:t>2</m:t>
                            </m:r>
                          </m:den>
                        </m:f>
                      </m:sup>
                    </m:sSup>
                  </m:oMath>
                </a14:m>
                <a:r>
                  <a:rPr lang="en-US" altLang="zh-TW" sz="1600" dirty="0"/>
                  <a:t>=</a:t>
                </a:r>
                <a:r>
                  <a:rPr lang="en-US" altLang="zh-TW" sz="1600" dirty="0" smtClean="0"/>
                  <a:t>0.5</a:t>
                </a:r>
                <a:endParaRPr lang="en-US" altLang="zh-TW" sz="1600" dirty="0"/>
              </a:p>
              <a:p>
                <a:r>
                  <a:rPr lang="en-US" altLang="zh-TW" sz="1600" dirty="0"/>
                  <a:t>p</a:t>
                </a:r>
                <a:r>
                  <a:rPr lang="en-US" altLang="zh-TW" sz="1600" baseline="-25000" dirty="0" smtClean="0"/>
                  <a:t>22</a:t>
                </a:r>
                <a:r>
                  <a:rPr lang="en-US" altLang="zh-TW" sz="1600" dirty="0"/>
                  <a:t>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TW" sz="16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altLang="zh-TW" sz="1600" i="1"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en-US" altLang="zh-TW" sz="1600" i="1">
                            <a:latin typeface="Cambria Math"/>
                          </a:rPr>
                          <m:t>−</m:t>
                        </m:r>
                        <m:f>
                          <m:fPr>
                            <m:ctrlPr>
                              <a:rPr lang="en-US" altLang="zh-TW" sz="1600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altLang="zh-TW" sz="1600" b="0" i="1" smtClean="0">
                                <a:latin typeface="Cambria Math"/>
                              </a:rPr>
                              <m:t>1</m:t>
                            </m:r>
                            <m:r>
                              <a:rPr lang="en-US" altLang="zh-TW" sz="1600" i="1">
                                <a:latin typeface="Cambria Math"/>
                              </a:rPr>
                              <m:t>(1+</m:t>
                            </m:r>
                            <m:r>
                              <a:rPr lang="en-US" altLang="zh-TW" sz="1600" i="1">
                                <a:latin typeface="Cambria Math"/>
                              </a:rPr>
                              <m:t>𝑙𝑛</m:t>
                            </m:r>
                            <m:r>
                              <a:rPr lang="en-US" altLang="zh-TW" sz="1600" b="0" i="1" smtClean="0">
                                <a:latin typeface="Cambria Math"/>
                              </a:rPr>
                              <m:t>4</m:t>
                            </m:r>
                            <m:r>
                              <a:rPr lang="en-US" altLang="zh-TW" sz="1600" i="1">
                                <a:latin typeface="Cambria Math"/>
                              </a:rPr>
                              <m:t>)</m:t>
                            </m:r>
                          </m:num>
                          <m:den>
                            <m:r>
                              <a:rPr lang="en-US" altLang="zh-TW" sz="1600" i="1">
                                <a:latin typeface="Cambria Math"/>
                              </a:rPr>
                              <m:t>2</m:t>
                            </m:r>
                          </m:den>
                        </m:f>
                      </m:sup>
                    </m:sSup>
                  </m:oMath>
                </a14:m>
                <a:r>
                  <a:rPr lang="en-US" altLang="zh-TW" sz="1600" dirty="0"/>
                  <a:t>=</a:t>
                </a:r>
                <a:r>
                  <a:rPr lang="en-US" altLang="zh-TW" sz="1600" dirty="0" smtClean="0"/>
                  <a:t>0.125</a:t>
                </a:r>
                <a:endParaRPr lang="en-US" altLang="zh-TW" sz="1600" dirty="0"/>
              </a:p>
              <a:p>
                <a:r>
                  <a:rPr lang="en-US" altLang="zh-TW" sz="1600" dirty="0"/>
                  <a:t>p</a:t>
                </a:r>
                <a:r>
                  <a:rPr lang="en-US" altLang="zh-TW" sz="1600" baseline="-25000" dirty="0" smtClean="0"/>
                  <a:t>33</a:t>
                </a:r>
                <a:r>
                  <a:rPr lang="en-US" altLang="zh-TW" sz="1600" dirty="0"/>
                  <a:t>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TW" sz="16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altLang="zh-TW" sz="1600" i="1"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en-US" altLang="zh-TW" sz="1600" i="1">
                            <a:latin typeface="Cambria Math"/>
                          </a:rPr>
                          <m:t>−</m:t>
                        </m:r>
                        <m:f>
                          <m:fPr>
                            <m:ctrlPr>
                              <a:rPr lang="en-US" altLang="zh-TW" sz="1600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altLang="zh-TW" sz="1600" b="0" i="1" smtClean="0">
                                <a:latin typeface="Cambria Math"/>
                              </a:rPr>
                              <m:t>1</m:t>
                            </m:r>
                            <m:r>
                              <a:rPr lang="en-US" altLang="zh-TW" sz="1600" i="1">
                                <a:latin typeface="Cambria Math"/>
                              </a:rPr>
                              <m:t>(1+</m:t>
                            </m:r>
                            <m:r>
                              <a:rPr lang="en-US" altLang="zh-TW" sz="1600" i="1">
                                <a:latin typeface="Cambria Math"/>
                              </a:rPr>
                              <m:t>𝑙𝑛</m:t>
                            </m:r>
                            <m:r>
                              <a:rPr lang="en-US" altLang="zh-TW" sz="1600" b="0" i="1" smtClean="0">
                                <a:latin typeface="Cambria Math"/>
                              </a:rPr>
                              <m:t>8</m:t>
                            </m:r>
                            <m:r>
                              <a:rPr lang="en-US" altLang="zh-TW" sz="1600" i="1">
                                <a:latin typeface="Cambria Math"/>
                              </a:rPr>
                              <m:t>)</m:t>
                            </m:r>
                          </m:num>
                          <m:den>
                            <m:r>
                              <a:rPr lang="en-US" altLang="zh-TW" sz="1600" i="1">
                                <a:latin typeface="Cambria Math"/>
                              </a:rPr>
                              <m:t>2</m:t>
                            </m:r>
                          </m:den>
                        </m:f>
                      </m:sup>
                    </m:sSup>
                  </m:oMath>
                </a14:m>
                <a:r>
                  <a:rPr lang="en-US" altLang="zh-TW" sz="1600" dirty="0"/>
                  <a:t>=</a:t>
                </a:r>
                <a:r>
                  <a:rPr lang="en-US" altLang="zh-TW" sz="1600" dirty="0" smtClean="0"/>
                  <a:t>0.25</a:t>
                </a:r>
                <a:endParaRPr lang="en-US" altLang="zh-TW" sz="1600" dirty="0"/>
              </a:p>
              <a:p>
                <a:endParaRPr lang="zh-TW" altLang="en-US" baseline="-25000" dirty="0"/>
              </a:p>
            </p:txBody>
          </p:sp>
        </mc:Choice>
        <mc:Fallback>
          <p:sp>
            <p:nvSpPr>
              <p:cNvPr id="3" name="內容版面配置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67544" y="4845509"/>
                <a:ext cx="2350521" cy="1839591"/>
              </a:xfrm>
              <a:blipFill rotWithShape="1">
                <a:blip r:embed="rId2"/>
                <a:stretch>
                  <a:fillRect l="-26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428" y="1486035"/>
            <a:ext cx="4778776" cy="2304256"/>
          </a:xfrm>
          <a:prstGeom prst="rect">
            <a:avLst/>
          </a:prstGeom>
          <a:noFill/>
          <a:ln w="38100">
            <a:solidFill>
              <a:srgbClr val="007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5" name="內容版面配置區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65628723"/>
              </p:ext>
            </p:extLst>
          </p:nvPr>
        </p:nvGraphicFramePr>
        <p:xfrm>
          <a:off x="5537983" y="4445836"/>
          <a:ext cx="3024336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4867"/>
                <a:gridCol w="604867"/>
                <a:gridCol w="604867"/>
                <a:gridCol w="604867"/>
                <a:gridCol w="604868"/>
              </a:tblGrid>
              <a:tr h="331237">
                <a:tc>
                  <a:txBody>
                    <a:bodyPr/>
                    <a:lstStyle/>
                    <a:p>
                      <a:endParaRPr lang="zh-TW" altLang="en-US" sz="1800" b="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T0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T1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T2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T3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331237">
                <a:tc>
                  <a:txBody>
                    <a:bodyPr/>
                    <a:lstStyle/>
                    <a:p>
                      <a:r>
                        <a:rPr lang="en-US" altLang="zh-TW" b="1" dirty="0" smtClean="0"/>
                        <a:t>I0</a:t>
                      </a:r>
                      <a:endParaRPr lang="zh-TW" altLang="en-US" b="1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200" dirty="0" smtClean="0"/>
                        <a:t>0</a:t>
                      </a:r>
                      <a:endParaRPr lang="zh-TW" altLang="en-US" sz="12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200" dirty="0" smtClean="0"/>
                        <a:t>0.084</a:t>
                      </a:r>
                      <a:endParaRPr lang="zh-TW" altLang="en-US" sz="1200" dirty="0"/>
                    </a:p>
                  </a:txBody>
                  <a:tcPr>
                    <a:solidFill>
                      <a:srgbClr val="58AA0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200" dirty="0" smtClean="0"/>
                        <a:t>0.042</a:t>
                      </a:r>
                      <a:endParaRPr lang="zh-TW" altLang="en-US" sz="1200" dirty="0"/>
                    </a:p>
                  </a:txBody>
                  <a:tcPr>
                    <a:solidFill>
                      <a:srgbClr val="58AA0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200" dirty="0" smtClean="0"/>
                        <a:t>0.25</a:t>
                      </a:r>
                      <a:endParaRPr lang="zh-TW" altLang="en-US" sz="1200" dirty="0"/>
                    </a:p>
                  </a:txBody>
                  <a:tcPr>
                    <a:solidFill>
                      <a:srgbClr val="58AA06"/>
                    </a:solidFill>
                  </a:tcPr>
                </a:tc>
              </a:tr>
              <a:tr h="331237">
                <a:tc>
                  <a:txBody>
                    <a:bodyPr/>
                    <a:lstStyle/>
                    <a:p>
                      <a:r>
                        <a:rPr lang="en-US" altLang="zh-TW" b="1" dirty="0" smtClean="0"/>
                        <a:t>I1</a:t>
                      </a:r>
                      <a:endParaRPr lang="zh-TW" altLang="en-US" b="1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200" dirty="0" smtClean="0"/>
                        <a:t>1</a:t>
                      </a:r>
                      <a:endParaRPr lang="zh-TW" altLang="en-US" sz="1200" dirty="0"/>
                    </a:p>
                  </a:txBody>
                  <a:tcPr>
                    <a:solidFill>
                      <a:srgbClr val="DF584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200" dirty="0" smtClean="0"/>
                        <a:t>0.25</a:t>
                      </a:r>
                      <a:endParaRPr lang="zh-TW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200" dirty="0" smtClean="0"/>
                        <a:t>0</a:t>
                      </a:r>
                      <a:endParaRPr lang="zh-TW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200" dirty="0" smtClean="0"/>
                        <a:t>0.5</a:t>
                      </a:r>
                      <a:endParaRPr lang="zh-TW" altLang="en-US" sz="1200" dirty="0"/>
                    </a:p>
                  </a:txBody>
                  <a:tcPr/>
                </a:tc>
              </a:tr>
              <a:tr h="331237">
                <a:tc>
                  <a:txBody>
                    <a:bodyPr/>
                    <a:lstStyle/>
                    <a:p>
                      <a:r>
                        <a:rPr lang="en-US" altLang="zh-TW" b="1" dirty="0" smtClean="0"/>
                        <a:t>I2</a:t>
                      </a:r>
                      <a:endParaRPr lang="zh-TW" altLang="en-US" b="1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200" dirty="0" smtClean="0"/>
                        <a:t>1</a:t>
                      </a:r>
                      <a:endParaRPr lang="zh-TW" altLang="en-US" sz="1200" dirty="0"/>
                    </a:p>
                  </a:txBody>
                  <a:tcPr>
                    <a:solidFill>
                      <a:srgbClr val="DF584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200" dirty="0" smtClean="0"/>
                        <a:t>0</a:t>
                      </a:r>
                      <a:endParaRPr lang="zh-TW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200" dirty="0" smtClean="0"/>
                        <a:t>0.125</a:t>
                      </a:r>
                      <a:endParaRPr lang="zh-TW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200" dirty="0" smtClean="0"/>
                        <a:t>0</a:t>
                      </a:r>
                      <a:endParaRPr lang="zh-TW" altLang="en-US" sz="1200" dirty="0"/>
                    </a:p>
                  </a:txBody>
                  <a:tcPr/>
                </a:tc>
              </a:tr>
              <a:tr h="331237">
                <a:tc>
                  <a:txBody>
                    <a:bodyPr/>
                    <a:lstStyle/>
                    <a:p>
                      <a:r>
                        <a:rPr lang="en-US" altLang="zh-TW" b="1" dirty="0" smtClean="0"/>
                        <a:t>I3</a:t>
                      </a:r>
                      <a:endParaRPr lang="zh-TW" altLang="en-US" b="1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200" dirty="0" smtClean="0"/>
                        <a:t>1</a:t>
                      </a:r>
                      <a:endParaRPr lang="zh-TW" altLang="en-US" sz="1200" dirty="0"/>
                    </a:p>
                  </a:txBody>
                  <a:tcPr>
                    <a:solidFill>
                      <a:srgbClr val="DF584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200" dirty="0" smtClean="0"/>
                        <a:t>0</a:t>
                      </a:r>
                      <a:endParaRPr lang="zh-TW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200" dirty="0" smtClean="0"/>
                        <a:t>0</a:t>
                      </a:r>
                      <a:endParaRPr lang="zh-TW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200" dirty="0" smtClean="0"/>
                        <a:t>0.25</a:t>
                      </a:r>
                      <a:endParaRPr lang="zh-TW" altLang="en-US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文字方塊 3"/>
          <p:cNvSpPr txBox="1"/>
          <p:nvPr/>
        </p:nvSpPr>
        <p:spPr>
          <a:xfrm>
            <a:off x="6048247" y="4184794"/>
            <a:ext cx="71846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800" dirty="0" smtClean="0">
                <a:solidFill>
                  <a:srgbClr val="0070C0"/>
                </a:solidFill>
              </a:rPr>
              <a:t>Hidden Tag</a:t>
            </a:r>
            <a:endParaRPr lang="zh-TW" altLang="en-US" sz="800" dirty="0">
              <a:solidFill>
                <a:srgbClr val="0070C0"/>
              </a:solidFill>
            </a:endParaRPr>
          </a:p>
        </p:txBody>
      </p:sp>
      <p:sp>
        <p:nvSpPr>
          <p:cNvPr id="8" name="文字方塊 7"/>
          <p:cNvSpPr txBox="1"/>
          <p:nvPr/>
        </p:nvSpPr>
        <p:spPr>
          <a:xfrm>
            <a:off x="4770410" y="4845509"/>
            <a:ext cx="74090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800" dirty="0" smtClean="0">
                <a:solidFill>
                  <a:srgbClr val="0070C0"/>
                </a:solidFill>
              </a:rPr>
              <a:t>Hidden Item</a:t>
            </a:r>
            <a:endParaRPr lang="zh-TW" altLang="en-US" sz="800" dirty="0">
              <a:solidFill>
                <a:srgbClr val="0070C0"/>
              </a:solidFill>
            </a:endParaRPr>
          </a:p>
        </p:txBody>
      </p:sp>
      <p:sp>
        <p:nvSpPr>
          <p:cNvPr id="6" name="文字方塊 5"/>
          <p:cNvSpPr txBox="1"/>
          <p:nvPr/>
        </p:nvSpPr>
        <p:spPr>
          <a:xfrm>
            <a:off x="7128367" y="4030906"/>
            <a:ext cx="556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Tag</a:t>
            </a:r>
            <a:endParaRPr lang="zh-TW" altLang="en-US" dirty="0"/>
          </a:p>
        </p:txBody>
      </p:sp>
      <p:sp>
        <p:nvSpPr>
          <p:cNvPr id="9" name="文字方塊 8"/>
          <p:cNvSpPr txBox="1"/>
          <p:nvPr/>
        </p:nvSpPr>
        <p:spPr>
          <a:xfrm>
            <a:off x="4824111" y="5378277"/>
            <a:ext cx="633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Item</a:t>
            </a:r>
            <a:endParaRPr lang="zh-TW" altLang="en-US" dirty="0"/>
          </a:p>
        </p:txBody>
      </p:sp>
      <p:sp>
        <p:nvSpPr>
          <p:cNvPr id="10" name="文字方塊 9"/>
          <p:cNvSpPr txBox="1"/>
          <p:nvPr/>
        </p:nvSpPr>
        <p:spPr>
          <a:xfrm>
            <a:off x="3652012" y="2780928"/>
            <a:ext cx="1728192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900" b="1" i="1" dirty="0"/>
              <a:t>k</a:t>
            </a:r>
            <a:r>
              <a:rPr lang="en-US" altLang="zh-TW" sz="900" b="1" i="1" dirty="0" smtClean="0"/>
              <a:t> : </a:t>
            </a:r>
            <a:r>
              <a:rPr lang="en-US" altLang="zh-TW" sz="900" b="1" dirty="0" smtClean="0"/>
              <a:t>ranking </a:t>
            </a:r>
            <a:r>
              <a:rPr lang="en-US" altLang="zh-TW" sz="900" b="1" dirty="0"/>
              <a:t>index of the </a:t>
            </a:r>
            <a:r>
              <a:rPr lang="en-US" altLang="zh-TW" sz="900" b="1" dirty="0" smtClean="0"/>
              <a:t>tag. </a:t>
            </a:r>
          </a:p>
          <a:p>
            <a:r>
              <a:rPr lang="en-US" altLang="zh-TW" sz="900" b="1" i="1" dirty="0" smtClean="0"/>
              <a:t>K : </a:t>
            </a:r>
            <a:r>
              <a:rPr lang="en-US" altLang="zh-TW" sz="900" b="1" dirty="0" smtClean="0"/>
              <a:t>total </a:t>
            </a:r>
            <a:r>
              <a:rPr lang="en-US" altLang="zh-TW" sz="900" b="1" dirty="0"/>
              <a:t>number of </a:t>
            </a:r>
            <a:r>
              <a:rPr lang="en-US" altLang="zh-TW" sz="900" b="1" dirty="0" smtClean="0"/>
              <a:t>tags. </a:t>
            </a:r>
          </a:p>
          <a:p>
            <a:r>
              <a:rPr lang="zh-TW" altLang="en-US" sz="900" b="1" dirty="0" smtClean="0"/>
              <a:t>𝛼 </a:t>
            </a:r>
            <a:r>
              <a:rPr lang="en-US" altLang="zh-TW" sz="900" b="1" dirty="0" smtClean="0"/>
              <a:t>: empirical parameter.</a:t>
            </a:r>
            <a:endParaRPr lang="zh-TW" altLang="en-US" sz="900" b="1" dirty="0"/>
          </a:p>
        </p:txBody>
      </p:sp>
      <p:graphicFrame>
        <p:nvGraphicFramePr>
          <p:cNvPr id="13" name="內容版面配置區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5997368"/>
              </p:ext>
            </p:extLst>
          </p:nvPr>
        </p:nvGraphicFramePr>
        <p:xfrm>
          <a:off x="5918632" y="2319102"/>
          <a:ext cx="2419469" cy="146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4867"/>
                <a:gridCol w="604867"/>
                <a:gridCol w="604867"/>
                <a:gridCol w="604868"/>
              </a:tblGrid>
              <a:tr h="331237">
                <a:tc>
                  <a:txBody>
                    <a:bodyPr/>
                    <a:lstStyle/>
                    <a:p>
                      <a:endParaRPr lang="zh-TW" altLang="en-US" sz="1800" b="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T1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T2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T3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331237">
                <a:tc>
                  <a:txBody>
                    <a:bodyPr/>
                    <a:lstStyle/>
                    <a:p>
                      <a:r>
                        <a:rPr lang="en-US" altLang="zh-TW" b="1" dirty="0" smtClean="0"/>
                        <a:t>I1</a:t>
                      </a:r>
                      <a:endParaRPr lang="zh-TW" altLang="en-US" b="1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1</a:t>
                      </a:r>
                      <a:endParaRPr lang="zh-TW" altLang="en-US" dirty="0"/>
                    </a:p>
                  </a:txBody>
                  <a:tcPr/>
                </a:tc>
              </a:tr>
              <a:tr h="331237">
                <a:tc>
                  <a:txBody>
                    <a:bodyPr/>
                    <a:lstStyle/>
                    <a:p>
                      <a:r>
                        <a:rPr lang="en-US" altLang="zh-TW" b="1" dirty="0" smtClean="0"/>
                        <a:t>I2</a:t>
                      </a:r>
                      <a:endParaRPr lang="zh-TW" altLang="en-US" b="1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0</a:t>
                      </a:r>
                      <a:endParaRPr lang="zh-TW" altLang="en-US" dirty="0"/>
                    </a:p>
                  </a:txBody>
                  <a:tcPr/>
                </a:tc>
              </a:tr>
              <a:tr h="331237">
                <a:tc>
                  <a:txBody>
                    <a:bodyPr/>
                    <a:lstStyle/>
                    <a:p>
                      <a:r>
                        <a:rPr lang="en-US" altLang="zh-TW" b="1" dirty="0" smtClean="0"/>
                        <a:t>I3</a:t>
                      </a:r>
                      <a:endParaRPr lang="zh-TW" altLang="en-US" b="1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1</a:t>
                      </a:r>
                      <a:endParaRPr lang="zh-TW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文字方塊 11"/>
          <p:cNvSpPr txBox="1"/>
          <p:nvPr/>
        </p:nvSpPr>
        <p:spPr>
          <a:xfrm>
            <a:off x="560835" y="3868710"/>
            <a:ext cx="481936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600" dirty="0" smtClean="0"/>
              <a:t>k         </a:t>
            </a:r>
            <a:r>
              <a:rPr lang="en-US" altLang="zh-TW" sz="1600" dirty="0" smtClean="0"/>
              <a:t>T1=3,T2=2,T3=1 , </a:t>
            </a:r>
            <a:r>
              <a:rPr lang="en-US" altLang="zh-TW" sz="1400" dirty="0" smtClean="0"/>
              <a:t>if they exist in the same item</a:t>
            </a:r>
            <a:endParaRPr lang="en-US" altLang="zh-TW" sz="1400" dirty="0" smtClean="0"/>
          </a:p>
          <a:p>
            <a:r>
              <a:rPr lang="en-US" altLang="zh-TW" sz="1600" dirty="0" smtClean="0"/>
              <a:t>K         I1=2,I2=4,I3=8</a:t>
            </a:r>
          </a:p>
          <a:p>
            <a:r>
              <a:rPr lang="zh-TW" altLang="en-US" sz="1600" dirty="0"/>
              <a:t>𝛼 </a:t>
            </a:r>
            <a:r>
              <a:rPr lang="en-US" altLang="zh-TW" sz="1600" dirty="0" smtClean="0"/>
              <a:t>= 2</a:t>
            </a:r>
            <a:endParaRPr lang="zh-TW" altLang="en-US" sz="1600" dirty="0"/>
          </a:p>
        </p:txBody>
      </p:sp>
      <p:sp>
        <p:nvSpPr>
          <p:cNvPr id="15" name="向右箭號 14"/>
          <p:cNvSpPr/>
          <p:nvPr/>
        </p:nvSpPr>
        <p:spPr>
          <a:xfrm>
            <a:off x="925300" y="3946180"/>
            <a:ext cx="252028" cy="15095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6" name="向右箭號 15"/>
          <p:cNvSpPr/>
          <p:nvPr/>
        </p:nvSpPr>
        <p:spPr>
          <a:xfrm>
            <a:off x="917492" y="4217039"/>
            <a:ext cx="252028" cy="15095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7" name="文字方塊 16"/>
          <p:cNvSpPr txBox="1"/>
          <p:nvPr/>
        </p:nvSpPr>
        <p:spPr>
          <a:xfrm>
            <a:off x="2949546" y="4736948"/>
            <a:ext cx="156656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TW" sz="1600" dirty="0" smtClean="0"/>
              <a:t>p</a:t>
            </a:r>
            <a:r>
              <a:rPr lang="en-US" altLang="zh-TW" sz="1600" baseline="-25000" dirty="0" smtClean="0"/>
              <a:t>01</a:t>
            </a:r>
            <a:r>
              <a:rPr lang="en-US" altLang="zh-TW" sz="1600" dirty="0" smtClean="0"/>
              <a:t>=0.25/3</a:t>
            </a:r>
            <a:endParaRPr lang="en-US" altLang="zh-TW" sz="1600" baseline="-25000" dirty="0" smtClean="0"/>
          </a:p>
          <a:p>
            <a:pPr>
              <a:lnSpc>
                <a:spcPct val="150000"/>
              </a:lnSpc>
            </a:pPr>
            <a:r>
              <a:rPr lang="en-US" altLang="zh-TW" sz="1600" dirty="0" smtClean="0"/>
              <a:t>p</a:t>
            </a:r>
            <a:r>
              <a:rPr lang="en-US" altLang="zh-TW" sz="1600" baseline="-25000" dirty="0" smtClean="0"/>
              <a:t>02</a:t>
            </a:r>
            <a:r>
              <a:rPr lang="en-US" altLang="zh-TW" sz="1600" dirty="0" smtClean="0"/>
              <a:t>=0.125/3</a:t>
            </a:r>
            <a:endParaRPr lang="en-US" altLang="zh-TW" sz="1600" baseline="-25000" dirty="0" smtClean="0"/>
          </a:p>
          <a:p>
            <a:pPr>
              <a:lnSpc>
                <a:spcPct val="150000"/>
              </a:lnSpc>
            </a:pPr>
            <a:r>
              <a:rPr lang="en-US" altLang="zh-TW" sz="1600" dirty="0" smtClean="0"/>
              <a:t>p</a:t>
            </a:r>
            <a:r>
              <a:rPr lang="en-US" altLang="zh-TW" sz="1600" baseline="-25000" dirty="0" smtClean="0"/>
              <a:t>03</a:t>
            </a:r>
            <a:r>
              <a:rPr lang="en-US" altLang="zh-TW" sz="1600" dirty="0" smtClean="0"/>
              <a:t>=0.75/3</a:t>
            </a:r>
            <a:endParaRPr lang="zh-TW" altLang="en-US" sz="1600" dirty="0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5E883-9882-4982-BD18-624BB6A3A242}" type="slidenum">
              <a:rPr lang="zh-TW" altLang="en-US" smtClean="0"/>
              <a:pPr/>
              <a:t>10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40442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solidFill>
                  <a:srgbClr val="002060"/>
                </a:solidFill>
              </a:rPr>
              <a:t>Dimensionality Reduction</a:t>
            </a:r>
            <a:endParaRPr lang="zh-TW" altLang="en-US" dirty="0">
              <a:solidFill>
                <a:srgbClr val="002060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Profile </a:t>
            </a:r>
            <a:r>
              <a:rPr lang="en-US" altLang="zh-TW" dirty="0"/>
              <a:t>matrix 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It can </a:t>
            </a:r>
            <a:r>
              <a:rPr lang="en-US" altLang="zh-TW" dirty="0"/>
              <a:t>be efficiently stored in a sparse </a:t>
            </a:r>
            <a:r>
              <a:rPr lang="en-US" altLang="zh-TW" dirty="0" smtClean="0"/>
              <a:t>form.</a:t>
            </a:r>
          </a:p>
          <a:p>
            <a:pPr lvl="2">
              <a:buFont typeface="Wingdings" pitchFamily="2" charset="2"/>
              <a:buChar char="Ø"/>
            </a:pPr>
            <a:r>
              <a:rPr lang="en-US" altLang="zh-TW" dirty="0" smtClean="0"/>
              <a:t>Calculating </a:t>
            </a:r>
            <a:r>
              <a:rPr lang="en-US" altLang="zh-TW" dirty="0"/>
              <a:t>similarities </a:t>
            </a:r>
            <a:r>
              <a:rPr lang="zh-TW" altLang="en-US" dirty="0" smtClean="0"/>
              <a:t> → </a:t>
            </a:r>
            <a:r>
              <a:rPr lang="en-US" altLang="zh-TW" dirty="0" smtClean="0"/>
              <a:t>Time-consuming</a:t>
            </a:r>
            <a:r>
              <a:rPr lang="en-US" altLang="zh-TW" dirty="0"/>
              <a:t>. 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en-US" altLang="zh-TW" dirty="0" smtClean="0"/>
              <a:t>Solution : </a:t>
            </a:r>
            <a:r>
              <a:rPr lang="en-US" altLang="zh-TW" dirty="0">
                <a:hlinkClick r:id="rId2" action="ppaction://hlinksldjump"/>
              </a:rPr>
              <a:t>Latent Semantic Analysis 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en-US" altLang="zh-TW" dirty="0"/>
              <a:t>T</a:t>
            </a:r>
            <a:r>
              <a:rPr lang="en-US" altLang="zh-TW" dirty="0" smtClean="0"/>
              <a:t>he </a:t>
            </a:r>
            <a:r>
              <a:rPr lang="en-US" altLang="zh-TW" dirty="0"/>
              <a:t>lower dimensional representation of users is </a:t>
            </a:r>
            <a:r>
              <a:rPr lang="en-US" altLang="zh-TW" dirty="0" smtClean="0"/>
              <a:t>obtained</a:t>
            </a:r>
          </a:p>
          <a:p>
            <a:pPr lvl="1">
              <a:buFont typeface="Wingdings" pitchFamily="2" charset="2"/>
              <a:buChar char="Ø"/>
            </a:pPr>
            <a:r>
              <a:rPr lang="en-US" altLang="zh-TW" dirty="0" smtClean="0"/>
              <a:t> Compute </a:t>
            </a:r>
            <a:r>
              <a:rPr lang="en-US" altLang="zh-TW" dirty="0"/>
              <a:t>the cosine similarity between users </a:t>
            </a:r>
            <a:r>
              <a:rPr lang="en-US" altLang="zh-TW" i="1" dirty="0"/>
              <a:t>a </a:t>
            </a:r>
            <a:r>
              <a:rPr lang="en-US" altLang="zh-TW" dirty="0"/>
              <a:t>and </a:t>
            </a:r>
            <a:r>
              <a:rPr lang="en-US" altLang="zh-TW" i="1" dirty="0"/>
              <a:t>b </a:t>
            </a:r>
            <a:r>
              <a:rPr lang="en-US" altLang="zh-TW" dirty="0" smtClean="0"/>
              <a:t> 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5E883-9882-4982-BD18-624BB6A3A242}" type="slidenum">
              <a:rPr lang="zh-TW" altLang="en-US" smtClean="0"/>
              <a:pPr/>
              <a:t>11</a:t>
            </a:fld>
            <a:endParaRPr lang="zh-TW" alt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5309786"/>
            <a:ext cx="2618514" cy="700137"/>
          </a:xfrm>
          <a:prstGeom prst="rect">
            <a:avLst/>
          </a:prstGeom>
          <a:noFill/>
          <a:ln w="38100">
            <a:solidFill>
              <a:srgbClr val="007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文字方塊 4"/>
          <p:cNvSpPr txBox="1"/>
          <p:nvPr/>
        </p:nvSpPr>
        <p:spPr>
          <a:xfrm>
            <a:off x="4499992" y="5594425"/>
            <a:ext cx="42484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200" b="1" dirty="0"/>
              <a:t>𝐅 </a:t>
            </a:r>
            <a:r>
              <a:rPr lang="en-US" altLang="zh-TW" sz="1200" b="1" dirty="0" smtClean="0"/>
              <a:t>: A </a:t>
            </a:r>
            <a:r>
              <a:rPr lang="en-US" altLang="zh-TW" sz="1200" b="1" dirty="0"/>
              <a:t>user</a:t>
            </a:r>
            <a:r>
              <a:rPr lang="en-US" altLang="zh-TW" sz="1200" b="1" i="1" dirty="0"/>
              <a:t>’</a:t>
            </a:r>
            <a:r>
              <a:rPr lang="en-US" altLang="zh-TW" sz="1200" b="1" dirty="0"/>
              <a:t>s </a:t>
            </a:r>
            <a:r>
              <a:rPr lang="en-US" altLang="zh-TW" sz="1200" b="1" dirty="0">
                <a:solidFill>
                  <a:srgbClr val="0070C0"/>
                </a:solidFill>
              </a:rPr>
              <a:t>feature matrix</a:t>
            </a:r>
            <a:r>
              <a:rPr lang="en-US" altLang="zh-TW" sz="1200" b="1" dirty="0"/>
              <a:t> in the </a:t>
            </a:r>
            <a:r>
              <a:rPr lang="en-US" altLang="zh-TW" sz="1200" b="1" dirty="0" smtClean="0"/>
              <a:t>item × tag subspace.</a:t>
            </a:r>
          </a:p>
          <a:p>
            <a:r>
              <a:rPr lang="zh-TW" altLang="en-US" sz="1200" b="1" dirty="0" smtClean="0"/>
              <a:t>𝑓</a:t>
            </a:r>
            <a:r>
              <a:rPr lang="zh-TW" altLang="en-US" sz="1200" b="1" baseline="-25000" dirty="0"/>
              <a:t>𝑖𝑗 </a:t>
            </a:r>
            <a:r>
              <a:rPr lang="zh-TW" altLang="en-US" sz="1200" b="1" baseline="-25000" dirty="0" smtClean="0"/>
              <a:t> </a:t>
            </a:r>
            <a:r>
              <a:rPr lang="en-US" altLang="zh-TW" sz="1200" b="1" dirty="0" smtClean="0"/>
              <a:t>: &lt;</a:t>
            </a:r>
            <a:r>
              <a:rPr lang="en-US" altLang="zh-TW" sz="1200" b="1" i="1" dirty="0" err="1" smtClean="0"/>
              <a:t>i</a:t>
            </a:r>
            <a:r>
              <a:rPr lang="en-US" altLang="zh-TW" sz="1200" b="1" dirty="0"/>
              <a:t>, </a:t>
            </a:r>
            <a:r>
              <a:rPr lang="en-US" altLang="zh-TW" sz="1200" b="1" i="1" dirty="0"/>
              <a:t>j</a:t>
            </a:r>
            <a:r>
              <a:rPr lang="en-US" altLang="zh-TW" sz="1200" b="1" dirty="0"/>
              <a:t>&gt; entry of feature</a:t>
            </a:r>
            <a:r>
              <a:rPr lang="en-US" altLang="zh-TW" sz="1200" b="1" dirty="0" smtClean="0"/>
              <a:t> </a:t>
            </a:r>
            <a:r>
              <a:rPr lang="en-US" altLang="zh-TW" sz="1200" b="1" dirty="0"/>
              <a:t>matrix. </a:t>
            </a:r>
            <a:endParaRPr lang="zh-TW" altLang="en-US" sz="1200" b="1" dirty="0"/>
          </a:p>
        </p:txBody>
      </p:sp>
    </p:spTree>
    <p:extLst>
      <p:ext uri="{BB962C8B-B14F-4D97-AF65-F5344CB8AC3E}">
        <p14:creationId xmlns:p14="http://schemas.microsoft.com/office/powerpoint/2010/main" val="3564098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solidFill>
                  <a:srgbClr val="002060"/>
                </a:solidFill>
              </a:rPr>
              <a:t>Joint Item-Tag Recommendation</a:t>
            </a:r>
            <a:endParaRPr lang="zh-TW" altLang="en-US" dirty="0">
              <a:solidFill>
                <a:srgbClr val="002060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endParaRPr lang="en-US" altLang="zh-TW" dirty="0" smtClean="0"/>
          </a:p>
          <a:p>
            <a:pPr marL="457200" indent="-457200">
              <a:buFont typeface="+mj-lt"/>
              <a:buAutoNum type="arabicPeriod"/>
            </a:pPr>
            <a:r>
              <a:rPr lang="en-US" altLang="zh-TW" dirty="0" smtClean="0"/>
              <a:t>Problem Definition</a:t>
            </a:r>
          </a:p>
          <a:p>
            <a:pPr marL="457200" indent="-457200">
              <a:buFont typeface="+mj-lt"/>
              <a:buAutoNum type="arabicPeriod"/>
            </a:pPr>
            <a:endParaRPr lang="en-US" altLang="zh-TW" dirty="0" smtClean="0"/>
          </a:p>
          <a:p>
            <a:pPr marL="457200" indent="-457200">
              <a:buFont typeface="+mj-lt"/>
              <a:buAutoNum type="arabicPeriod"/>
            </a:pPr>
            <a:r>
              <a:rPr lang="en-US" altLang="zh-TW" dirty="0" smtClean="0"/>
              <a:t>From </a:t>
            </a:r>
            <a:r>
              <a:rPr lang="en-US" altLang="zh-TW" dirty="0"/>
              <a:t>Joint Recommendation to Item Recommendation 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5E883-9882-4982-BD18-624BB6A3A242}" type="slidenum">
              <a:rPr lang="zh-TW" altLang="en-US" smtClean="0"/>
              <a:pPr/>
              <a:t>12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40037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solidFill>
                  <a:srgbClr val="002060"/>
                </a:solidFill>
              </a:rPr>
              <a:t>Problem Definition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252736"/>
          </a:xfrm>
        </p:spPr>
        <p:txBody>
          <a:bodyPr>
            <a:normAutofit/>
          </a:bodyPr>
          <a:lstStyle/>
          <a:p>
            <a:r>
              <a:rPr lang="en-US" altLang="zh-TW" sz="2000" dirty="0" smtClean="0"/>
              <a:t>Propose </a:t>
            </a:r>
            <a:r>
              <a:rPr lang="en-US" altLang="zh-TW" sz="2000" dirty="0"/>
              <a:t>to recommend a joint item-tag matrix to each </a:t>
            </a:r>
            <a:r>
              <a:rPr lang="en-US" altLang="zh-TW" sz="2000" dirty="0" smtClean="0"/>
              <a:t>user , with </a:t>
            </a:r>
            <a:r>
              <a:rPr lang="en-US" altLang="zh-TW" sz="2000" dirty="0"/>
              <a:t>the tags representing the topics of the target item that might attract the user.</a:t>
            </a:r>
            <a:endParaRPr lang="zh-TW" altLang="en-US" sz="2000" dirty="0"/>
          </a:p>
          <a:p>
            <a:endParaRPr lang="zh-TW" altLang="en-US" sz="20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5E883-9882-4982-BD18-624BB6A3A242}" type="slidenum">
              <a:rPr lang="zh-TW" altLang="en-US" smtClean="0"/>
              <a:pPr/>
              <a:t>13</a:t>
            </a:fld>
            <a:endParaRPr lang="zh-TW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內容版面配置區 2"/>
              <p:cNvSpPr txBox="1">
                <a:spLocks/>
              </p:cNvSpPr>
              <p:nvPr/>
            </p:nvSpPr>
            <p:spPr>
              <a:xfrm>
                <a:off x="1187624" y="2852936"/>
                <a:ext cx="2592288" cy="1053742"/>
              </a:xfrm>
              <a:prstGeom prst="rect">
                <a:avLst/>
              </a:prstGeom>
              <a:ln w="38100">
                <a:solidFill>
                  <a:srgbClr val="0070C0"/>
                </a:solidFill>
              </a:ln>
            </p:spPr>
            <p:txBody>
              <a:bodyPr vert="horz" lIns="91440" tIns="45720" rIns="91440" bIns="45720" rtlCol="0">
                <a:normAutofit/>
              </a:bodyPr>
              <a:lstStyle>
                <a:lvl1pPr marL="182880" indent="-182880" algn="l" defTabSz="9144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-182880" algn="l" defTabSz="9144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731520" indent="-182880" algn="l" defTabSz="9144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90000"/>
                  <a:buFont typeface="Arial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005840" indent="-182880" algn="l" defTabSz="9144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Font typeface="Arial" pitchFamily="34" charset="0"/>
                  <a:buChar char="•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188720" indent="-137160" algn="l" defTabSz="9144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100000"/>
                  <a:buFont typeface="Arial" pitchFamily="34" charset="0"/>
                  <a:buChar char="•"/>
                  <a:defRPr sz="14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371600" indent="-182880" algn="l" defTabSz="9144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Font typeface="Arial" pitchFamily="34" charset="0"/>
                  <a:buChar char="•"/>
                  <a:defRPr sz="1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1554480" indent="-182880" algn="l" defTabSz="9144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Font typeface="Arial" pitchFamily="34" charset="0"/>
                  <a:buChar char="•"/>
                  <a:defRPr sz="1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1737360" indent="-182880" algn="l" defTabSz="9144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Font typeface="Arial" pitchFamily="34" charset="0"/>
                  <a:buChar char="•"/>
                  <a:defRPr sz="1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1920240" indent="-182880" algn="l" defTabSz="9144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Font typeface="Arial" pitchFamily="34" charset="0"/>
                  <a:buChar char="•"/>
                  <a:defRPr sz="1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altLang="zh-TW" sz="28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altLang="zh-TW" sz="2800" b="0" i="1" smtClean="0">
                            <a:latin typeface="Cambria Math"/>
                          </a:rPr>
                          <m:t>𝑅</m:t>
                        </m:r>
                      </m:e>
                      <m:sup>
                        <m:r>
                          <a:rPr lang="en-US" altLang="zh-TW" sz="2800" b="0" i="1" smtClean="0">
                            <a:latin typeface="Cambria Math"/>
                          </a:rPr>
                          <m:t>𝑎</m:t>
                        </m:r>
                      </m:sup>
                    </m:sSup>
                  </m:oMath>
                </a14:m>
                <a:r>
                  <a:rPr lang="en-US" altLang="zh-TW" sz="2800" i="1" dirty="0" smtClean="0"/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TW" sz="2800" i="1" dirty="0" smtClean="0">
                            <a:latin typeface="Cambria Math"/>
                          </a:rPr>
                        </m:ctrlPr>
                      </m:fPr>
                      <m:num>
                        <m:nary>
                          <m:naryPr>
                            <m:chr m:val="∑"/>
                            <m:limLoc m:val="subSup"/>
                            <m:supHide m:val="on"/>
                            <m:ctrlPr>
                              <a:rPr lang="en-US" altLang="zh-TW" sz="2800" i="1" dirty="0" smtClean="0">
                                <a:latin typeface="Cambria Math"/>
                              </a:rPr>
                            </m:ctrlPr>
                          </m:naryPr>
                          <m:sub>
                            <m:r>
                              <m:rPr>
                                <m:brk m:alnAt="9"/>
                              </m:rPr>
                              <a:rPr lang="en-US" altLang="zh-TW" sz="2800" i="1" dirty="0" smtClean="0">
                                <a:latin typeface="Cambria Math"/>
                              </a:rPr>
                              <m:t>𝑏</m:t>
                            </m:r>
                            <m:r>
                              <a:rPr lang="en-US" altLang="zh-TW" sz="2800" i="1" dirty="0" smtClean="0">
                                <a:latin typeface="Cambria Math"/>
                                <a:ea typeface="Cambria Math"/>
                              </a:rPr>
                              <m:t>≠</m:t>
                            </m:r>
                            <m:r>
                              <a:rPr lang="en-US" altLang="zh-TW" sz="2800" i="1" dirty="0" smtClean="0">
                                <a:latin typeface="Cambria Math"/>
                                <a:ea typeface="Cambria Math"/>
                              </a:rPr>
                              <m:t>𝑎</m:t>
                            </m:r>
                          </m:sub>
                          <m:sup/>
                          <m:e>
                            <m:sSub>
                              <m:sSubPr>
                                <m:ctrlPr>
                                  <a:rPr lang="en-US" altLang="zh-TW" sz="2800" i="1" dirty="0" smtClean="0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altLang="zh-TW" sz="2800" i="1" dirty="0" smtClean="0">
                                    <a:latin typeface="Cambria Math"/>
                                  </a:rPr>
                                  <m:t>𝑠</m:t>
                                </m:r>
                              </m:e>
                              <m:sub>
                                <m:r>
                                  <a:rPr lang="en-US" altLang="zh-TW" sz="2800" i="1" dirty="0" smtClean="0">
                                    <a:latin typeface="Cambria Math"/>
                                  </a:rPr>
                                  <m:t>𝑎𝑏</m:t>
                                </m:r>
                              </m:sub>
                            </m:sSub>
                            <m:r>
                              <a:rPr lang="en-US" altLang="zh-TW" sz="2800" i="1" dirty="0" smtClean="0">
                                <a:latin typeface="Cambria Math"/>
                              </a:rPr>
                              <m:t>∗</m:t>
                            </m:r>
                            <m:sSup>
                              <m:sSupPr>
                                <m:ctrlPr>
                                  <a:rPr lang="en-US" altLang="zh-TW" sz="2800" i="1" dirty="0" smtClean="0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altLang="zh-TW" sz="2800" i="1" dirty="0" smtClean="0">
                                    <a:latin typeface="Cambria Math"/>
                                  </a:rPr>
                                  <m:t>𝑃</m:t>
                                </m:r>
                              </m:e>
                              <m:sup>
                                <m:r>
                                  <a:rPr lang="en-US" altLang="zh-TW" sz="2800" i="1" dirty="0" smtClean="0">
                                    <a:latin typeface="Cambria Math"/>
                                  </a:rPr>
                                  <m:t>𝑏</m:t>
                                </m:r>
                              </m:sup>
                            </m:sSup>
                          </m:e>
                        </m:nary>
                      </m:num>
                      <m:den>
                        <m:nary>
                          <m:naryPr>
                            <m:chr m:val="∑"/>
                            <m:limLoc m:val="subSup"/>
                            <m:supHide m:val="on"/>
                            <m:ctrlPr>
                              <a:rPr lang="en-US" altLang="zh-TW" sz="2800" i="1" dirty="0">
                                <a:latin typeface="Cambria Math"/>
                              </a:rPr>
                            </m:ctrlPr>
                          </m:naryPr>
                          <m:sub>
                            <m:r>
                              <m:rPr>
                                <m:brk m:alnAt="9"/>
                              </m:rPr>
                              <a:rPr lang="en-US" altLang="zh-TW" sz="2800" i="1" dirty="0">
                                <a:latin typeface="Cambria Math"/>
                              </a:rPr>
                              <m:t>𝑏</m:t>
                            </m:r>
                            <m:r>
                              <a:rPr lang="en-US" altLang="zh-TW" sz="2800" i="1" dirty="0">
                                <a:latin typeface="Cambria Math"/>
                                <a:ea typeface="Cambria Math"/>
                              </a:rPr>
                              <m:t>≠</m:t>
                            </m:r>
                            <m:r>
                              <a:rPr lang="en-US" altLang="zh-TW" sz="2800" i="1" dirty="0">
                                <a:latin typeface="Cambria Math"/>
                                <a:ea typeface="Cambria Math"/>
                              </a:rPr>
                              <m:t>𝑎</m:t>
                            </m:r>
                          </m:sub>
                          <m:sup/>
                          <m:e>
                            <m:sSub>
                              <m:sSubPr>
                                <m:ctrlPr>
                                  <a:rPr lang="en-US" altLang="zh-TW" sz="2800" i="1" dirty="0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altLang="zh-TW" sz="2800" i="1" dirty="0">
                                    <a:latin typeface="Cambria Math"/>
                                  </a:rPr>
                                  <m:t>𝑠</m:t>
                                </m:r>
                              </m:e>
                              <m:sub>
                                <m:r>
                                  <a:rPr lang="en-US" altLang="zh-TW" sz="2800" i="1" dirty="0">
                                    <a:latin typeface="Cambria Math"/>
                                  </a:rPr>
                                  <m:t>𝑎𝑏</m:t>
                                </m:r>
                              </m:sub>
                            </m:sSub>
                          </m:e>
                        </m:nary>
                      </m:den>
                    </m:f>
                  </m:oMath>
                </a14:m>
                <a:endParaRPr lang="zh-TW" altLang="en-US" sz="2800" i="1" dirty="0"/>
              </a:p>
            </p:txBody>
          </p:sp>
        </mc:Choice>
        <mc:Fallback xmlns="">
          <p:sp>
            <p:nvSpPr>
              <p:cNvPr id="5" name="內容版面配置區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7624" y="2852936"/>
                <a:ext cx="2592288" cy="1053742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  <a:ln w="38100">
                <a:solidFill>
                  <a:srgbClr val="0070C0"/>
                </a:solidFill>
              </a:ln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文字方塊 5"/>
          <p:cNvSpPr txBox="1"/>
          <p:nvPr/>
        </p:nvSpPr>
        <p:spPr>
          <a:xfrm>
            <a:off x="4211960" y="3168014"/>
            <a:ext cx="439248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400" dirty="0" smtClean="0"/>
              <a:t>𝐑</a:t>
            </a:r>
            <a:r>
              <a:rPr lang="en-US" altLang="zh-TW" sz="1400" baseline="30000" dirty="0"/>
              <a:t>a</a:t>
            </a:r>
            <a:r>
              <a:rPr lang="en-US" altLang="zh-TW" sz="1400" dirty="0" smtClean="0"/>
              <a:t> : </a:t>
            </a:r>
            <a:r>
              <a:rPr lang="en-US" altLang="zh-TW" sz="1400" dirty="0"/>
              <a:t>the recommended profile matrix for user </a:t>
            </a:r>
            <a:r>
              <a:rPr lang="en-US" altLang="zh-TW" sz="1400" i="1" dirty="0" smtClean="0"/>
              <a:t>a. </a:t>
            </a:r>
          </a:p>
          <a:p>
            <a:r>
              <a:rPr lang="zh-TW" altLang="en-US" sz="1400" dirty="0"/>
              <a:t>𝑠</a:t>
            </a:r>
            <a:r>
              <a:rPr lang="zh-TW" altLang="en-US" sz="1400" baseline="-25000" dirty="0"/>
              <a:t>𝑎𝑏 </a:t>
            </a:r>
            <a:r>
              <a:rPr lang="en-US" altLang="zh-TW" sz="1400" dirty="0" smtClean="0"/>
              <a:t>: </a:t>
            </a:r>
            <a:r>
              <a:rPr lang="en-US" altLang="zh-TW" sz="1400" dirty="0"/>
              <a:t>the similarity between users </a:t>
            </a:r>
            <a:r>
              <a:rPr lang="en-US" altLang="zh-TW" sz="1400" i="1" dirty="0"/>
              <a:t>a </a:t>
            </a:r>
            <a:r>
              <a:rPr lang="en-US" altLang="zh-TW" sz="1400" dirty="0"/>
              <a:t>and </a:t>
            </a:r>
            <a:r>
              <a:rPr lang="en-US" altLang="zh-TW" sz="1400" i="1" dirty="0" smtClean="0"/>
              <a:t>b</a:t>
            </a:r>
            <a:r>
              <a:rPr lang="en-US" altLang="zh-TW" sz="1400" dirty="0" smtClean="0"/>
              <a:t>, sim(F</a:t>
            </a:r>
            <a:r>
              <a:rPr lang="en-US" altLang="zh-TW" sz="1400" baseline="30000" dirty="0" smtClean="0"/>
              <a:t>a</a:t>
            </a:r>
            <a:r>
              <a:rPr lang="en-US" altLang="zh-TW" sz="1400" dirty="0" smtClean="0"/>
              <a:t> ,</a:t>
            </a:r>
            <a:r>
              <a:rPr lang="en-US" altLang="zh-TW" sz="1400" dirty="0"/>
              <a:t>F</a:t>
            </a:r>
            <a:r>
              <a:rPr lang="en-US" altLang="zh-TW" sz="1400" baseline="30000" dirty="0" smtClean="0"/>
              <a:t>b</a:t>
            </a:r>
            <a:r>
              <a:rPr lang="en-US" altLang="zh-TW" sz="1400" dirty="0" smtClean="0"/>
              <a:t> )</a:t>
            </a:r>
          </a:p>
          <a:p>
            <a:r>
              <a:rPr lang="zh-TW" altLang="en-US" sz="1400" dirty="0" smtClean="0"/>
              <a:t>𝐏</a:t>
            </a:r>
            <a:r>
              <a:rPr lang="en-US" altLang="zh-TW" sz="1400" baseline="30000" dirty="0"/>
              <a:t>b</a:t>
            </a:r>
            <a:r>
              <a:rPr lang="en-US" altLang="zh-TW" sz="1400" dirty="0"/>
              <a:t> </a:t>
            </a:r>
            <a:r>
              <a:rPr lang="en-US" altLang="zh-TW" sz="1400" dirty="0" smtClean="0"/>
              <a:t>: </a:t>
            </a:r>
            <a:r>
              <a:rPr lang="en-US" altLang="zh-TW" sz="1400" dirty="0"/>
              <a:t>the profile matrix (not feature matrix) of user </a:t>
            </a:r>
            <a:r>
              <a:rPr lang="en-US" altLang="zh-TW" sz="1400" i="1" dirty="0"/>
              <a:t>b</a:t>
            </a:r>
            <a:r>
              <a:rPr lang="en-US" altLang="zh-TW" sz="1400" dirty="0"/>
              <a:t>. </a:t>
            </a:r>
            <a:endParaRPr lang="zh-TW" altLang="en-US" sz="1400" dirty="0"/>
          </a:p>
        </p:txBody>
      </p:sp>
      <p:sp>
        <p:nvSpPr>
          <p:cNvPr id="8" name="文字方塊 7"/>
          <p:cNvSpPr txBox="1"/>
          <p:nvPr/>
        </p:nvSpPr>
        <p:spPr>
          <a:xfrm>
            <a:off x="1039145" y="4286200"/>
            <a:ext cx="260699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>
                <a:solidFill>
                  <a:srgbClr val="0070C0"/>
                </a:solidFill>
              </a:rPr>
              <a:t>Users    Profile matrix</a:t>
            </a:r>
          </a:p>
          <a:p>
            <a:r>
              <a:rPr lang="en-US" altLang="zh-TW" dirty="0"/>
              <a:t>a</a:t>
            </a:r>
            <a:r>
              <a:rPr lang="en-US" altLang="zh-TW" dirty="0" smtClean="0"/>
              <a:t>                 P</a:t>
            </a:r>
            <a:r>
              <a:rPr lang="en-US" altLang="zh-TW" baseline="30000" dirty="0" smtClean="0"/>
              <a:t>a    </a:t>
            </a:r>
          </a:p>
          <a:p>
            <a:r>
              <a:rPr lang="en-US" altLang="zh-TW" dirty="0" smtClean="0"/>
              <a:t>b                 P</a:t>
            </a:r>
            <a:r>
              <a:rPr lang="en-US" altLang="zh-TW" baseline="30000" dirty="0" smtClean="0"/>
              <a:t>b</a:t>
            </a:r>
          </a:p>
          <a:p>
            <a:r>
              <a:rPr lang="en-US" altLang="zh-TW" dirty="0" smtClean="0"/>
              <a:t>c                 P</a:t>
            </a:r>
            <a:r>
              <a:rPr lang="en-US" altLang="zh-TW" baseline="30000" dirty="0" smtClean="0"/>
              <a:t>c</a:t>
            </a:r>
          </a:p>
          <a:p>
            <a:r>
              <a:rPr lang="en-US" altLang="zh-TW" dirty="0" smtClean="0"/>
              <a:t>d                 P</a:t>
            </a:r>
            <a:r>
              <a:rPr lang="en-US" altLang="zh-TW" baseline="30000" dirty="0" smtClean="0"/>
              <a:t>d</a:t>
            </a:r>
          </a:p>
          <a:p>
            <a:r>
              <a:rPr lang="en-US" altLang="zh-TW" dirty="0" smtClean="0"/>
              <a:t>e                 P</a:t>
            </a:r>
            <a:r>
              <a:rPr lang="en-US" altLang="zh-TW" baseline="30000" dirty="0" smtClean="0"/>
              <a:t>e</a:t>
            </a:r>
            <a:r>
              <a:rPr lang="en-US" altLang="zh-TW" dirty="0" smtClean="0"/>
              <a:t>    </a:t>
            </a:r>
          </a:p>
        </p:txBody>
      </p:sp>
      <p:sp>
        <p:nvSpPr>
          <p:cNvPr id="9" name="文字方塊 8"/>
          <p:cNvSpPr txBox="1"/>
          <p:nvPr/>
        </p:nvSpPr>
        <p:spPr>
          <a:xfrm>
            <a:off x="3563888" y="4286200"/>
            <a:ext cx="136815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>
                <a:solidFill>
                  <a:srgbClr val="0070C0"/>
                </a:solidFill>
              </a:rPr>
              <a:t>Similarity</a:t>
            </a:r>
          </a:p>
          <a:p>
            <a:r>
              <a:rPr lang="en-US" altLang="zh-TW" dirty="0" smtClean="0"/>
              <a:t>S</a:t>
            </a:r>
            <a:r>
              <a:rPr lang="en-US" altLang="zh-TW" baseline="-25000" dirty="0" smtClean="0"/>
              <a:t>ab</a:t>
            </a:r>
            <a:r>
              <a:rPr lang="en-US" altLang="zh-TW" dirty="0" smtClean="0"/>
              <a:t> = 0.5</a:t>
            </a:r>
          </a:p>
          <a:p>
            <a:r>
              <a:rPr lang="en-US" altLang="zh-TW" dirty="0" smtClean="0"/>
              <a:t>S</a:t>
            </a:r>
            <a:r>
              <a:rPr lang="en-US" altLang="zh-TW" baseline="-25000" dirty="0" smtClean="0"/>
              <a:t>ac</a:t>
            </a:r>
            <a:r>
              <a:rPr lang="en-US" altLang="zh-TW" dirty="0" smtClean="0"/>
              <a:t> = 0.4</a:t>
            </a:r>
          </a:p>
          <a:p>
            <a:r>
              <a:rPr lang="en-US" altLang="zh-TW" dirty="0" smtClean="0"/>
              <a:t>S</a:t>
            </a:r>
            <a:r>
              <a:rPr lang="en-US" altLang="zh-TW" baseline="-25000" dirty="0" smtClean="0"/>
              <a:t>ad</a:t>
            </a:r>
            <a:r>
              <a:rPr lang="en-US" altLang="zh-TW" dirty="0" smtClean="0"/>
              <a:t> = 0.3</a:t>
            </a:r>
          </a:p>
          <a:p>
            <a:r>
              <a:rPr lang="en-US" altLang="zh-TW" dirty="0" smtClean="0"/>
              <a:t>S</a:t>
            </a:r>
            <a:r>
              <a:rPr lang="en-US" altLang="zh-TW" baseline="-25000" dirty="0" smtClean="0"/>
              <a:t>ae</a:t>
            </a:r>
            <a:r>
              <a:rPr lang="en-US" altLang="zh-TW" dirty="0" smtClean="0"/>
              <a:t> = 0.6</a:t>
            </a:r>
            <a:endParaRPr lang="en-US" altLang="zh-TW" dirty="0"/>
          </a:p>
        </p:txBody>
      </p:sp>
      <p:sp>
        <p:nvSpPr>
          <p:cNvPr id="13" name="向右箭號 12"/>
          <p:cNvSpPr/>
          <p:nvPr/>
        </p:nvSpPr>
        <p:spPr>
          <a:xfrm>
            <a:off x="4899991" y="4808840"/>
            <a:ext cx="432048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TW" altLang="en-US"/>
          </a:p>
        </p:txBody>
      </p:sp>
      <p:sp>
        <p:nvSpPr>
          <p:cNvPr id="7" name="文字方塊 6"/>
          <p:cNvSpPr txBox="1"/>
          <p:nvPr/>
        </p:nvSpPr>
        <p:spPr>
          <a:xfrm>
            <a:off x="5580112" y="4670668"/>
            <a:ext cx="3024336" cy="774556"/>
          </a:xfrm>
          <a:prstGeom prst="rect">
            <a:avLst/>
          </a:prstGeom>
          <a:blipFill rotWithShape="1">
            <a:blip r:embed="rId3" cstate="print"/>
            <a:stretch>
              <a:fillRect b="-6250"/>
            </a:stretch>
          </a:blipFill>
          <a:scene3d>
            <a:camera prst="orthographicFront">
              <a:rot lat="0" lon="0" rev="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endParaRPr lang="zh-TW" altLang="en-US" dirty="0">
              <a:noFill/>
            </a:endParaRPr>
          </a:p>
        </p:txBody>
      </p:sp>
    </p:spTree>
    <p:extLst>
      <p:ext uri="{BB962C8B-B14F-4D97-AF65-F5344CB8AC3E}">
        <p14:creationId xmlns:p14="http://schemas.microsoft.com/office/powerpoint/2010/main" val="3120588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1628799"/>
            <a:ext cx="8229600" cy="4916751"/>
          </a:xfrm>
        </p:spPr>
        <p:txBody>
          <a:bodyPr>
            <a:normAutofit/>
          </a:bodyPr>
          <a:lstStyle/>
          <a:p>
            <a:r>
              <a:rPr lang="en-US" altLang="zh-TW" dirty="0" smtClean="0"/>
              <a:t>The </a:t>
            </a:r>
            <a:r>
              <a:rPr lang="en-US" altLang="zh-TW" dirty="0"/>
              <a:t>recommended profile matrix for each user consists of four blocks</a:t>
            </a:r>
            <a:r>
              <a:rPr lang="en-US" altLang="zh-TW" dirty="0" smtClean="0"/>
              <a:t>.</a:t>
            </a:r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en-US" altLang="zh-TW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5E883-9882-4982-BD18-624BB6A3A242}" type="slidenum">
              <a:rPr lang="zh-TW" altLang="en-US" smtClean="0"/>
              <a:pPr/>
              <a:t>14</a:t>
            </a:fld>
            <a:endParaRPr lang="zh-TW" altLang="en-US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2384174"/>
            <a:ext cx="3531337" cy="27809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616" y="5373216"/>
            <a:ext cx="4763329" cy="432048"/>
          </a:xfrm>
          <a:prstGeom prst="rect">
            <a:avLst/>
          </a:prstGeom>
          <a:noFill/>
          <a:ln w="38100">
            <a:solidFill>
              <a:srgbClr val="007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文字方塊 7"/>
          <p:cNvSpPr txBox="1"/>
          <p:nvPr/>
        </p:nvSpPr>
        <p:spPr>
          <a:xfrm>
            <a:off x="2029506" y="5901493"/>
            <a:ext cx="46805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200" dirty="0"/>
              <a:t>𝑝</a:t>
            </a:r>
            <a:r>
              <a:rPr lang="en-US" altLang="zh-TW" sz="1200" dirty="0"/>
              <a:t>(</a:t>
            </a:r>
            <a:r>
              <a:rPr lang="zh-TW" altLang="en-US" sz="1200" dirty="0"/>
              <a:t>𝑡</a:t>
            </a:r>
            <a:r>
              <a:rPr lang="en-US" altLang="zh-TW" sz="1200" dirty="0"/>
              <a:t>)</a:t>
            </a:r>
            <a:r>
              <a:rPr lang="zh-TW" altLang="en-US" sz="1200" baseline="30000" dirty="0"/>
              <a:t>𝑝𝑢𝑟𝑒 </a:t>
            </a:r>
            <a:r>
              <a:rPr lang="en-US" altLang="zh-TW" sz="1200" dirty="0"/>
              <a:t>: Tag </a:t>
            </a:r>
            <a:r>
              <a:rPr lang="en-US" altLang="zh-TW" sz="1200" i="1" dirty="0"/>
              <a:t>t </a:t>
            </a:r>
            <a:r>
              <a:rPr lang="en-US" altLang="zh-TW" sz="1200" dirty="0"/>
              <a:t>in the Hidden Item Row of the </a:t>
            </a:r>
            <a:r>
              <a:rPr lang="en-US" altLang="zh-TW" sz="1200" dirty="0" smtClean="0"/>
              <a:t>recommended</a:t>
            </a:r>
          </a:p>
          <a:p>
            <a:r>
              <a:rPr lang="en-US" altLang="zh-TW" sz="1200" dirty="0" smtClean="0"/>
              <a:t>             (</a:t>
            </a:r>
            <a:r>
              <a:rPr lang="en-US" altLang="zh-TW" sz="1200" dirty="0"/>
              <a:t>a user’s potential interest in tags</a:t>
            </a:r>
            <a:r>
              <a:rPr lang="en-US" altLang="zh-TW" sz="1200" dirty="0" smtClean="0"/>
              <a:t>.)</a:t>
            </a:r>
          </a:p>
          <a:p>
            <a:r>
              <a:rPr lang="zh-TW" altLang="en-US" sz="1200" dirty="0"/>
              <a:t>𝑝</a:t>
            </a:r>
            <a:r>
              <a:rPr lang="en-US" altLang="zh-TW" sz="1200" dirty="0"/>
              <a:t>(</a:t>
            </a:r>
            <a:r>
              <a:rPr lang="zh-TW" altLang="en-US" sz="1200" dirty="0"/>
              <a:t>𝑡</a:t>
            </a:r>
            <a:r>
              <a:rPr lang="en-US" altLang="zh-TW" sz="1200" dirty="0"/>
              <a:t>)</a:t>
            </a:r>
            <a:r>
              <a:rPr lang="zh-TW" altLang="en-US" sz="1200" baseline="30000" dirty="0"/>
              <a:t>𝑖𝑛𝑖𝑡 </a:t>
            </a:r>
            <a:r>
              <a:rPr lang="en-US" altLang="zh-TW" sz="1200" dirty="0"/>
              <a:t>: Initial profile matrices. (a user’s current interest in tags</a:t>
            </a:r>
            <a:r>
              <a:rPr lang="en-US" altLang="zh-TW" sz="1200" dirty="0" smtClean="0"/>
              <a:t>.)</a:t>
            </a:r>
            <a:endParaRPr lang="zh-TW" altLang="en-US" sz="1200" dirty="0"/>
          </a:p>
        </p:txBody>
      </p:sp>
      <p:sp>
        <p:nvSpPr>
          <p:cNvPr id="7" name="標題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</p:spPr>
        <p:txBody>
          <a:bodyPr/>
          <a:lstStyle/>
          <a:p>
            <a:r>
              <a:rPr lang="en-US" altLang="zh-TW" dirty="0">
                <a:solidFill>
                  <a:srgbClr val="002060"/>
                </a:solidFill>
              </a:rPr>
              <a:t>Problem Definition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105882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b="1" dirty="0">
                <a:solidFill>
                  <a:srgbClr val="002060"/>
                </a:solidFill>
              </a:rPr>
              <a:t>From Joint Recommendation to Item Recommendation </a:t>
            </a:r>
            <a:endParaRPr lang="zh-TW" altLang="en-US" dirty="0">
              <a:solidFill>
                <a:srgbClr val="002060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22180" y="1700808"/>
            <a:ext cx="8010260" cy="2880320"/>
          </a:xfrm>
        </p:spPr>
        <p:txBody>
          <a:bodyPr/>
          <a:lstStyle/>
          <a:p>
            <a:r>
              <a:rPr lang="en-US" altLang="zh-TW" dirty="0" smtClean="0"/>
              <a:t>Joint </a:t>
            </a:r>
            <a:r>
              <a:rPr lang="en-US" altLang="zh-TW" dirty="0"/>
              <a:t>real item-tag recommendations explicitly consider a user’s possible interest in each item with respect to each tag (topic). </a:t>
            </a:r>
            <a:endParaRPr lang="en-US" altLang="zh-TW" dirty="0" smtClean="0"/>
          </a:p>
          <a:p>
            <a:r>
              <a:rPr lang="en-US" altLang="zh-TW" dirty="0"/>
              <a:t>An intuitive solution would be generating a denser type of joint recommendations based on the two denser pure recommendations and then fuse it with the joint real item-tag recommendation. 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5E883-9882-4982-BD18-624BB6A3A242}" type="slidenum">
              <a:rPr lang="zh-TW" altLang="en-US" smtClean="0"/>
              <a:pPr/>
              <a:t>15</a:t>
            </a:fld>
            <a:endParaRPr lang="zh-TW" alt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8387" y="5877272"/>
            <a:ext cx="3333750" cy="304800"/>
          </a:xfrm>
          <a:prstGeom prst="rect">
            <a:avLst/>
          </a:prstGeom>
          <a:noFill/>
          <a:ln w="38100">
            <a:solidFill>
              <a:srgbClr val="007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4581128"/>
            <a:ext cx="4114800" cy="514350"/>
          </a:xfrm>
          <a:prstGeom prst="rect">
            <a:avLst/>
          </a:prstGeom>
          <a:noFill/>
          <a:ln w="38100">
            <a:solidFill>
              <a:srgbClr val="007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向右箭號 6"/>
          <p:cNvSpPr/>
          <p:nvPr/>
        </p:nvSpPr>
        <p:spPr>
          <a:xfrm>
            <a:off x="4283968" y="5383670"/>
            <a:ext cx="354886" cy="216024"/>
          </a:xfrm>
          <a:prstGeom prst="rightArrow">
            <a:avLst/>
          </a:prstGeom>
          <a:scene3d>
            <a:camera prst="orthographicFront">
              <a:rot lat="0" lon="0" rev="162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TW" altLang="en-US"/>
          </a:p>
        </p:txBody>
      </p:sp>
      <p:sp>
        <p:nvSpPr>
          <p:cNvPr id="11" name="文字方塊 10"/>
          <p:cNvSpPr txBox="1"/>
          <p:nvPr/>
        </p:nvSpPr>
        <p:spPr>
          <a:xfrm>
            <a:off x="5940152" y="4684414"/>
            <a:ext cx="245787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400" dirty="0" smtClean="0"/>
              <a:t>(</a:t>
            </a:r>
            <a:r>
              <a:rPr lang="en-US" altLang="zh-TW" sz="1400" dirty="0"/>
              <a:t>B-Associated information </a:t>
            </a:r>
            <a:r>
              <a:rPr lang="en-US" altLang="zh-TW" sz="1400" dirty="0" smtClean="0"/>
              <a:t>)</a:t>
            </a:r>
            <a:endParaRPr lang="zh-TW" altLang="en-US" sz="1400" dirty="0"/>
          </a:p>
        </p:txBody>
      </p:sp>
    </p:spTree>
    <p:extLst>
      <p:ext uri="{BB962C8B-B14F-4D97-AF65-F5344CB8AC3E}">
        <p14:creationId xmlns:p14="http://schemas.microsoft.com/office/powerpoint/2010/main" val="1215634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4732784"/>
          </a:xfrm>
        </p:spPr>
        <p:txBody>
          <a:bodyPr/>
          <a:lstStyle/>
          <a:p>
            <a:r>
              <a:rPr lang="en-US" altLang="zh-TW" dirty="0"/>
              <a:t>The final joint item-tag recommendation result can then be computed as a weighted average of the two joint </a:t>
            </a:r>
            <a:r>
              <a:rPr lang="en-US" altLang="zh-TW" dirty="0" smtClean="0"/>
              <a:t>recommendations. </a:t>
            </a:r>
          </a:p>
          <a:p>
            <a:endParaRPr lang="en-US" altLang="zh-TW" dirty="0"/>
          </a:p>
          <a:p>
            <a:pPr marL="0" indent="0">
              <a:buNone/>
            </a:pPr>
            <a:endParaRPr lang="en-US" altLang="zh-TW" dirty="0" smtClean="0"/>
          </a:p>
          <a:p>
            <a:pPr marL="0" indent="0">
              <a:buNone/>
            </a:pPr>
            <a:endParaRPr lang="en-US" altLang="zh-TW" dirty="0" smtClean="0"/>
          </a:p>
          <a:p>
            <a:r>
              <a:rPr lang="en-US" altLang="zh-TW" dirty="0" smtClean="0"/>
              <a:t>A </a:t>
            </a:r>
            <a:r>
              <a:rPr lang="en-US" altLang="zh-TW" dirty="0"/>
              <a:t>refined item recommendation can be obtained by marginalizing the final joint recommendation </a:t>
            </a:r>
            <a:r>
              <a:rPr lang="en-US" altLang="zh-TW" dirty="0" smtClean="0"/>
              <a:t>result. </a:t>
            </a:r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en-US" altLang="zh-TW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5E883-9882-4982-BD18-624BB6A3A242}" type="slidenum">
              <a:rPr lang="zh-TW" altLang="en-US" smtClean="0"/>
              <a:pPr/>
              <a:t>16</a:t>
            </a:fld>
            <a:endParaRPr lang="zh-TW" altLang="en-US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9931" y="3392996"/>
            <a:ext cx="4320482" cy="360040"/>
          </a:xfrm>
          <a:prstGeom prst="rect">
            <a:avLst/>
          </a:prstGeom>
          <a:noFill/>
          <a:ln w="38100">
            <a:solidFill>
              <a:srgbClr val="007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70" y="5427133"/>
            <a:ext cx="2154513" cy="369091"/>
          </a:xfrm>
          <a:prstGeom prst="rect">
            <a:avLst/>
          </a:prstGeom>
          <a:noFill/>
          <a:ln w="38100">
            <a:solidFill>
              <a:srgbClr val="007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標題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</p:spPr>
        <p:txBody>
          <a:bodyPr>
            <a:normAutofit fontScale="90000"/>
          </a:bodyPr>
          <a:lstStyle/>
          <a:p>
            <a:r>
              <a:rPr lang="en-US" altLang="zh-TW" b="1" dirty="0">
                <a:solidFill>
                  <a:srgbClr val="002060"/>
                </a:solidFill>
              </a:rPr>
              <a:t>From Joint Recommendation to Item Recommendation </a:t>
            </a:r>
            <a:endParaRPr lang="zh-TW" alt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8253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solidFill>
                  <a:srgbClr val="002060"/>
                </a:solidFill>
              </a:rPr>
              <a:t>Experiment</a:t>
            </a:r>
            <a:endParaRPr lang="zh-TW" altLang="en-US" dirty="0">
              <a:solidFill>
                <a:srgbClr val="002060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z="2800" dirty="0" smtClean="0"/>
              <a:t>Datasets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altLang="zh-TW" dirty="0" smtClean="0"/>
              <a:t>Delicious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altLang="zh-TW" dirty="0" err="1" smtClean="0"/>
              <a:t>CiteULike</a:t>
            </a:r>
            <a:endParaRPr lang="en-US" altLang="zh-TW" dirty="0" smtClean="0"/>
          </a:p>
          <a:p>
            <a:pPr marL="731520" lvl="1" indent="-457200">
              <a:buFont typeface="+mj-lt"/>
              <a:buAutoNum type="arabicPeriod"/>
            </a:pPr>
            <a:r>
              <a:rPr lang="en-US" altLang="zh-TW" dirty="0" smtClean="0"/>
              <a:t>Bibsonomy</a:t>
            </a:r>
          </a:p>
          <a:p>
            <a:pPr marL="731520" lvl="1" indent="-457200">
              <a:buFont typeface="+mj-lt"/>
              <a:buAutoNum type="arabicPeriod"/>
            </a:pPr>
            <a:endParaRPr lang="en-US" altLang="zh-TW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5E883-9882-4982-BD18-624BB6A3A242}" type="slidenum">
              <a:rPr lang="zh-TW" altLang="en-US" smtClean="0"/>
              <a:pPr/>
              <a:t>17</a:t>
            </a:fld>
            <a:endParaRPr lang="zh-TW" alt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2060848"/>
            <a:ext cx="5269632" cy="33843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58526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784304"/>
          </a:xfrm>
        </p:spPr>
        <p:txBody>
          <a:bodyPr/>
          <a:lstStyle/>
          <a:p>
            <a:pPr marL="0" indent="0">
              <a:buNone/>
            </a:pPr>
            <a:r>
              <a:rPr lang="en-US" altLang="zh-TW" sz="2800" dirty="0">
                <a:solidFill>
                  <a:srgbClr val="002060"/>
                </a:solidFill>
              </a:rPr>
              <a:t>Evaluation Protocols and Metrics</a:t>
            </a: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5E883-9882-4982-BD18-624BB6A3A242}" type="slidenum">
              <a:rPr lang="zh-TW" altLang="en-US" smtClean="0"/>
              <a:pPr/>
              <a:t>18</a:t>
            </a:fld>
            <a:endParaRPr lang="zh-TW" altLang="en-US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412776"/>
            <a:ext cx="4680521" cy="1936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文字方塊 5"/>
          <p:cNvSpPr txBox="1"/>
          <p:nvPr/>
        </p:nvSpPr>
        <p:spPr>
          <a:xfrm>
            <a:off x="5292079" y="1412776"/>
            <a:ext cx="360040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400" i="1" dirty="0"/>
              <a:t>N</a:t>
            </a:r>
            <a:r>
              <a:rPr lang="en-US" altLang="zh-TW" sz="1400" i="1" baseline="-25000" dirty="0"/>
              <a:t>rec</a:t>
            </a:r>
            <a:r>
              <a:rPr lang="en-US" altLang="zh-TW" sz="1400" i="1" dirty="0"/>
              <a:t> </a:t>
            </a:r>
            <a:r>
              <a:rPr lang="en-US" altLang="zh-TW" sz="1400" dirty="0" smtClean="0"/>
              <a:t>: Total </a:t>
            </a:r>
            <a:r>
              <a:rPr lang="en-US" altLang="zh-TW" sz="1400" dirty="0"/>
              <a:t>number </a:t>
            </a:r>
            <a:r>
              <a:rPr lang="en-US" altLang="zh-TW" sz="1400" dirty="0" smtClean="0"/>
              <a:t>of recommendations</a:t>
            </a:r>
          </a:p>
          <a:p>
            <a:r>
              <a:rPr lang="en-US" altLang="zh-TW" sz="1400" i="1" dirty="0"/>
              <a:t>N</a:t>
            </a:r>
            <a:r>
              <a:rPr lang="en-US" altLang="zh-TW" sz="1400" i="1" baseline="-25000" dirty="0"/>
              <a:t>hit</a:t>
            </a:r>
            <a:r>
              <a:rPr lang="en-US" altLang="zh-TW" sz="1400" i="1" dirty="0"/>
              <a:t> </a:t>
            </a:r>
            <a:r>
              <a:rPr lang="en-US" altLang="zh-TW" sz="1400" dirty="0" smtClean="0"/>
              <a:t>: Number </a:t>
            </a:r>
            <a:r>
              <a:rPr lang="en-US" altLang="zh-TW" sz="1400" dirty="0"/>
              <a:t>of correct </a:t>
            </a:r>
            <a:r>
              <a:rPr lang="en-US" altLang="zh-TW" sz="1400" dirty="0" smtClean="0"/>
              <a:t>recommendations </a:t>
            </a:r>
          </a:p>
          <a:p>
            <a:r>
              <a:rPr lang="en-US" altLang="zh-TW" sz="1400" i="1" dirty="0"/>
              <a:t>N</a:t>
            </a:r>
            <a:r>
              <a:rPr lang="en-US" altLang="zh-TW" sz="1400" i="1" baseline="-25000" dirty="0"/>
              <a:t>test</a:t>
            </a:r>
            <a:r>
              <a:rPr lang="en-US" altLang="zh-TW" sz="1400" i="1" dirty="0"/>
              <a:t> </a:t>
            </a:r>
            <a:r>
              <a:rPr lang="en-US" altLang="zh-TW" sz="1400" dirty="0" smtClean="0"/>
              <a:t>: Number </a:t>
            </a:r>
            <a:r>
              <a:rPr lang="en-US" altLang="zh-TW" sz="1400" dirty="0"/>
              <a:t>of items in the test set </a:t>
            </a:r>
            <a:r>
              <a:rPr lang="en-US" altLang="zh-TW" sz="1400" dirty="0" smtClean="0"/>
              <a:t> </a:t>
            </a:r>
            <a:endParaRPr lang="zh-TW" altLang="en-US" sz="1400" dirty="0"/>
          </a:p>
        </p:txBody>
      </p:sp>
      <p:sp>
        <p:nvSpPr>
          <p:cNvPr id="7" name="文字方塊 6"/>
          <p:cNvSpPr txBox="1"/>
          <p:nvPr/>
        </p:nvSpPr>
        <p:spPr>
          <a:xfrm>
            <a:off x="5292079" y="2381159"/>
            <a:ext cx="374441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400" dirty="0" smtClean="0"/>
              <a:t>𝑞</a:t>
            </a:r>
            <a:r>
              <a:rPr lang="zh-TW" altLang="en-US" sz="1400" baseline="-25000" dirty="0"/>
              <a:t>𝑗 </a:t>
            </a:r>
            <a:r>
              <a:rPr lang="en-US" altLang="zh-TW" sz="1400" dirty="0"/>
              <a:t>: </a:t>
            </a:r>
            <a:r>
              <a:rPr lang="en-US" altLang="zh-TW" sz="1400" i="1" dirty="0"/>
              <a:t>j</a:t>
            </a:r>
            <a:r>
              <a:rPr lang="en-US" altLang="zh-TW" sz="1400" dirty="0"/>
              <a:t>-</a:t>
            </a:r>
            <a:r>
              <a:rPr lang="en-US" altLang="zh-TW" sz="1400" dirty="0" err="1"/>
              <a:t>th</a:t>
            </a:r>
            <a:r>
              <a:rPr lang="en-US" altLang="zh-TW" sz="1400" dirty="0"/>
              <a:t> item is saved by user </a:t>
            </a:r>
            <a:r>
              <a:rPr lang="zh-TW" altLang="en-US" sz="1400" dirty="0"/>
              <a:t>→ </a:t>
            </a:r>
            <a:r>
              <a:rPr lang="en-US" altLang="zh-TW" sz="1400" dirty="0"/>
              <a:t>1 </a:t>
            </a:r>
          </a:p>
          <a:p>
            <a:r>
              <a:rPr lang="en-US" altLang="zh-TW" sz="1400" dirty="0"/>
              <a:t>     otherwise</a:t>
            </a:r>
            <a:r>
              <a:rPr lang="zh-TW" altLang="en-US" sz="1400" dirty="0"/>
              <a:t> → </a:t>
            </a:r>
            <a:r>
              <a:rPr lang="en-US" altLang="zh-TW" sz="1400" dirty="0" smtClean="0"/>
              <a:t>0</a:t>
            </a:r>
          </a:p>
          <a:p>
            <a:r>
              <a:rPr lang="en-US" altLang="zh-TW" sz="1400" i="1" dirty="0" smtClean="0"/>
              <a:t>j </a:t>
            </a:r>
            <a:r>
              <a:rPr lang="en-US" altLang="zh-TW" sz="1400" dirty="0"/>
              <a:t>: index of an item in the predicted ranked list</a:t>
            </a:r>
          </a:p>
          <a:p>
            <a:r>
              <a:rPr lang="en-US" altLang="zh-TW" sz="1400" i="1" dirty="0"/>
              <a:t>h </a:t>
            </a:r>
            <a:r>
              <a:rPr lang="en-US" altLang="zh-TW" sz="1400" dirty="0"/>
              <a:t>:</a:t>
            </a:r>
            <a:r>
              <a:rPr lang="en-US" altLang="zh-TW" sz="1400" i="1" dirty="0"/>
              <a:t> </a:t>
            </a:r>
            <a:r>
              <a:rPr lang="en-US" altLang="zh-TW" sz="1400" dirty="0"/>
              <a:t>the viewing half-life of </a:t>
            </a:r>
            <a:r>
              <a:rPr lang="en-US" altLang="zh-TW" sz="1400" dirty="0" smtClean="0"/>
              <a:t>users</a:t>
            </a:r>
            <a:endParaRPr lang="en-US" altLang="zh-TW" sz="1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文字方塊 7"/>
              <p:cNvSpPr txBox="1"/>
              <p:nvPr/>
            </p:nvSpPr>
            <p:spPr>
              <a:xfrm>
                <a:off x="611560" y="3573016"/>
                <a:ext cx="5328592" cy="252460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fontAlgn="base"/>
                <a:r>
                  <a:rPr lang="en-US" altLang="zh-TW" sz="2000" dirty="0" smtClean="0"/>
                  <a:t>Example :  </a:t>
                </a:r>
              </a:p>
              <a:p>
                <a:pPr marL="342900" indent="-342900" fontAlgn="base">
                  <a:buFont typeface="Arial" pitchFamily="34" charset="0"/>
                  <a:buChar char="•"/>
                </a:pPr>
                <a:r>
                  <a:rPr lang="en-US" altLang="zh-TW" sz="2000" dirty="0" smtClean="0"/>
                  <a:t>Dataset </a:t>
                </a:r>
                <a:r>
                  <a:rPr lang="en-US" altLang="zh-TW" sz="2000" dirty="0"/>
                  <a:t>: </a:t>
                </a:r>
                <a:r>
                  <a:rPr lang="en-US" altLang="zh-TW" sz="2000" dirty="0" smtClean="0"/>
                  <a:t>5000 data</a:t>
                </a:r>
              </a:p>
              <a:p>
                <a:pPr marL="742950" lvl="1" indent="-285750" fontAlgn="base">
                  <a:buFont typeface="Wingdings" pitchFamily="2" charset="2"/>
                  <a:buChar char="Ø"/>
                </a:pPr>
                <a:r>
                  <a:rPr lang="en-US" altLang="zh-TW" sz="1600" dirty="0" smtClean="0"/>
                  <a:t>500 item </a:t>
                </a:r>
                <a:r>
                  <a:rPr lang="en-US" altLang="zh-TW" sz="1600" dirty="0"/>
                  <a:t>related to </a:t>
                </a:r>
                <a:r>
                  <a:rPr lang="en-US" altLang="zh-TW" sz="1600" dirty="0" smtClean="0"/>
                  <a:t>basketball</a:t>
                </a:r>
              </a:p>
              <a:p>
                <a:pPr marL="742950" lvl="1" indent="-285750" fontAlgn="base">
                  <a:buFont typeface="Wingdings" pitchFamily="2" charset="2"/>
                  <a:buChar char="Ø"/>
                </a:pPr>
                <a:r>
                  <a:rPr lang="en-US" altLang="zh-TW" sz="1600" dirty="0" smtClean="0"/>
                  <a:t>User gives </a:t>
                </a:r>
                <a:r>
                  <a:rPr lang="en-US" altLang="zh-TW" sz="1600" dirty="0"/>
                  <a:t>a </a:t>
                </a:r>
                <a:r>
                  <a:rPr lang="en-US" altLang="zh-TW" sz="1600" dirty="0" smtClean="0"/>
                  <a:t>tag “basketball”, </a:t>
                </a:r>
                <a:r>
                  <a:rPr lang="en-US" altLang="zh-TW" sz="1600" dirty="0"/>
                  <a:t>system </a:t>
                </a:r>
                <a:r>
                  <a:rPr lang="en-US" altLang="zh-TW" sz="1600" dirty="0" smtClean="0"/>
                  <a:t>retrieves 2000 </a:t>
                </a:r>
                <a:r>
                  <a:rPr lang="en-US" altLang="zh-TW" sz="1600" dirty="0"/>
                  <a:t>data, 400 data related to </a:t>
                </a:r>
                <a:r>
                  <a:rPr lang="en-US" altLang="zh-TW" sz="1600" dirty="0" smtClean="0"/>
                  <a:t>basketball</a:t>
                </a:r>
                <a:endParaRPr lang="en-US" altLang="zh-TW" sz="1600" dirty="0"/>
              </a:p>
              <a:p>
                <a:pPr marL="342900" indent="-342900" fontAlgn="base">
                  <a:buFont typeface="Arial" pitchFamily="34" charset="0"/>
                  <a:buChar char="•"/>
                </a:pPr>
                <a:r>
                  <a:rPr lang="en-US" altLang="zh-TW" sz="2000" dirty="0"/>
                  <a:t>Precision = </a:t>
                </a:r>
                <a:r>
                  <a:rPr lang="en-US" altLang="zh-TW" sz="2000" dirty="0" smtClean="0"/>
                  <a:t>400/2000</a:t>
                </a:r>
                <a:r>
                  <a:rPr lang="zh-TW" altLang="en-US" sz="2000" dirty="0" smtClean="0"/>
                  <a:t> </a:t>
                </a:r>
                <a:r>
                  <a:rPr lang="en-US" altLang="zh-TW" sz="2000" dirty="0" smtClean="0"/>
                  <a:t>=</a:t>
                </a:r>
                <a:r>
                  <a:rPr lang="zh-TW" altLang="en-US" sz="2000" dirty="0" smtClean="0"/>
                  <a:t> </a:t>
                </a:r>
                <a:r>
                  <a:rPr lang="en-US" altLang="zh-TW" sz="2000" dirty="0" smtClean="0"/>
                  <a:t>0.2</a:t>
                </a:r>
                <a:endParaRPr lang="en-US" altLang="zh-TW" sz="2000" dirty="0"/>
              </a:p>
              <a:p>
                <a:pPr marL="342900" indent="-342900" fontAlgn="base">
                  <a:buFont typeface="Arial" pitchFamily="34" charset="0"/>
                  <a:buChar char="•"/>
                </a:pPr>
                <a:r>
                  <a:rPr lang="en-US" altLang="zh-TW" sz="2000" dirty="0"/>
                  <a:t>Recall = </a:t>
                </a:r>
                <a:r>
                  <a:rPr lang="en-US" altLang="zh-TW" sz="2000" dirty="0" smtClean="0"/>
                  <a:t>400/500</a:t>
                </a:r>
                <a:r>
                  <a:rPr lang="zh-TW" altLang="en-US" sz="2000" dirty="0" smtClean="0"/>
                  <a:t> </a:t>
                </a:r>
                <a:r>
                  <a:rPr lang="en-US" altLang="zh-TW" sz="2000" dirty="0" smtClean="0"/>
                  <a:t>=</a:t>
                </a:r>
                <a:r>
                  <a:rPr lang="zh-TW" altLang="en-US" sz="2000" dirty="0" smtClean="0"/>
                  <a:t> </a:t>
                </a:r>
                <a:r>
                  <a:rPr lang="en-US" altLang="zh-TW" sz="2000" dirty="0" smtClean="0"/>
                  <a:t>0.8</a:t>
                </a:r>
              </a:p>
              <a:p>
                <a:pPr marL="342900" indent="-342900" fontAlgn="base">
                  <a:buFont typeface="Arial" pitchFamily="34" charset="0"/>
                  <a:buChar char="•"/>
                </a:pPr>
                <a:r>
                  <a:rPr lang="en-US" altLang="zh-TW" sz="2000" dirty="0" smtClean="0"/>
                  <a:t>F-measure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TW" sz="20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altLang="zh-TW" sz="2000" b="0" i="1" smtClean="0">
                            <a:latin typeface="Cambria Math"/>
                          </a:rPr>
                          <m:t>2</m:t>
                        </m:r>
                        <m:r>
                          <a:rPr lang="zh-TW" altLang="en-US" sz="2000" b="0" i="1" smtClean="0">
                            <a:latin typeface="Cambria Math"/>
                          </a:rPr>
                          <m:t>∗</m:t>
                        </m:r>
                        <m:r>
                          <a:rPr lang="en-US" altLang="zh-TW" sz="2000" b="0" i="1" smtClean="0">
                            <a:latin typeface="Cambria Math"/>
                          </a:rPr>
                          <m:t>0.2</m:t>
                        </m:r>
                        <m:r>
                          <a:rPr lang="zh-TW" altLang="en-US" sz="2000" b="0" i="1" smtClean="0">
                            <a:latin typeface="Cambria Math"/>
                          </a:rPr>
                          <m:t>∗</m:t>
                        </m:r>
                        <m:r>
                          <a:rPr lang="en-US" altLang="zh-TW" sz="2000" b="0" i="1" smtClean="0">
                            <a:latin typeface="Cambria Math"/>
                          </a:rPr>
                          <m:t>0.8</m:t>
                        </m:r>
                      </m:num>
                      <m:den>
                        <m:r>
                          <a:rPr lang="en-US" altLang="zh-TW" sz="2000" b="0" i="1" smtClean="0">
                            <a:latin typeface="Cambria Math"/>
                          </a:rPr>
                          <m:t>0.2+0.8</m:t>
                        </m:r>
                      </m:den>
                    </m:f>
                  </m:oMath>
                </a14:m>
                <a:r>
                  <a:rPr lang="zh-TW" altLang="en-US" sz="2000" dirty="0" smtClean="0"/>
                  <a:t> </a:t>
                </a:r>
                <a:r>
                  <a:rPr lang="en-US" altLang="zh-TW" sz="2000" dirty="0" smtClean="0"/>
                  <a:t>=</a:t>
                </a:r>
                <a:r>
                  <a:rPr lang="zh-TW" altLang="en-US" sz="2000" dirty="0" smtClean="0"/>
                  <a:t> </a:t>
                </a:r>
                <a:r>
                  <a:rPr lang="en-US" altLang="zh-TW" sz="2000" dirty="0" smtClean="0"/>
                  <a:t>0.32</a:t>
                </a:r>
                <a:endParaRPr lang="en-US" altLang="zh-TW" sz="2000" dirty="0"/>
              </a:p>
            </p:txBody>
          </p:sp>
        </mc:Choice>
        <mc:Fallback xmlns="">
          <p:sp>
            <p:nvSpPr>
              <p:cNvPr id="8" name="文字方塊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560" y="3573016"/>
                <a:ext cx="5328592" cy="2524602"/>
              </a:xfrm>
              <a:prstGeom prst="rect">
                <a:avLst/>
              </a:prstGeom>
              <a:blipFill rotWithShape="1">
                <a:blip r:embed="rId3"/>
                <a:stretch>
                  <a:fillRect l="-1144" t="-966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72099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6" y="476672"/>
            <a:ext cx="9118263" cy="63468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79512" y="116632"/>
            <a:ext cx="8229600" cy="6216352"/>
          </a:xfrm>
        </p:spPr>
        <p:txBody>
          <a:bodyPr/>
          <a:lstStyle/>
          <a:p>
            <a:pPr marL="0" indent="0">
              <a:buNone/>
            </a:pPr>
            <a:r>
              <a:rPr lang="en-US" altLang="zh-TW" sz="2800" dirty="0" smtClean="0">
                <a:solidFill>
                  <a:srgbClr val="002060"/>
                </a:solidFill>
              </a:rPr>
              <a:t>Results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5E883-9882-4982-BD18-624BB6A3A242}" type="slidenum">
              <a:rPr lang="zh-TW" altLang="en-US" smtClean="0"/>
              <a:pPr/>
              <a:t>19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73125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solidFill>
                  <a:srgbClr val="002060"/>
                </a:solidFill>
              </a:rPr>
              <a:t>Outline </a:t>
            </a:r>
            <a:endParaRPr lang="zh-TW" altLang="en-US" dirty="0">
              <a:solidFill>
                <a:srgbClr val="002060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sz="2800" dirty="0" smtClean="0"/>
              <a:t>Introduction</a:t>
            </a:r>
          </a:p>
          <a:p>
            <a:r>
              <a:rPr lang="en-US" altLang="zh-TW" sz="2800" dirty="0" smtClean="0"/>
              <a:t>Unified User Profiling</a:t>
            </a:r>
          </a:p>
          <a:p>
            <a:r>
              <a:rPr lang="en-US" altLang="zh-TW" sz="2800" dirty="0" smtClean="0"/>
              <a:t>Joint Item-Tag Recommendation</a:t>
            </a:r>
          </a:p>
          <a:p>
            <a:r>
              <a:rPr lang="en-US" altLang="zh-TW" sz="2800" dirty="0" smtClean="0"/>
              <a:t>Experiment</a:t>
            </a:r>
          </a:p>
          <a:p>
            <a:r>
              <a:rPr lang="en-US" altLang="zh-TW" sz="2800" dirty="0" smtClean="0"/>
              <a:t>Conclusion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5E883-9882-4982-BD18-624BB6A3A242}" type="slidenum">
              <a:rPr lang="zh-TW" altLang="en-US" smtClean="0"/>
              <a:pPr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47638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5E883-9882-4982-BD18-624BB6A3A242}" type="slidenum">
              <a:rPr lang="zh-TW" altLang="en-US" smtClean="0"/>
              <a:pPr/>
              <a:t>20</a:t>
            </a:fld>
            <a:endParaRPr lang="zh-TW" alt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3595" y="2047480"/>
            <a:ext cx="6480720" cy="16261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3594" y="1528270"/>
            <a:ext cx="3984469" cy="349929"/>
          </a:xfrm>
          <a:prstGeom prst="rect">
            <a:avLst/>
          </a:prstGeom>
          <a:noFill/>
          <a:ln w="38100">
            <a:solidFill>
              <a:srgbClr val="007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3595" y="4780917"/>
            <a:ext cx="6505862" cy="18112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3595" y="4238786"/>
            <a:ext cx="4200525" cy="304800"/>
          </a:xfrm>
          <a:prstGeom prst="rect">
            <a:avLst/>
          </a:prstGeom>
          <a:noFill/>
          <a:ln w="38100">
            <a:solidFill>
              <a:srgbClr val="007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0" name="直線接點 9"/>
          <p:cNvCxnSpPr/>
          <p:nvPr/>
        </p:nvCxnSpPr>
        <p:spPr>
          <a:xfrm>
            <a:off x="2260237" y="2407520"/>
            <a:ext cx="0" cy="1054611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文字方塊 11"/>
          <p:cNvSpPr txBox="1"/>
          <p:nvPr/>
        </p:nvSpPr>
        <p:spPr>
          <a:xfrm>
            <a:off x="1828189" y="1878201"/>
            <a:ext cx="7920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400" b="1" dirty="0"/>
              <a:t>𝜆 </a:t>
            </a:r>
            <a:r>
              <a:rPr lang="en-US" altLang="zh-TW" sz="1400" b="1" dirty="0"/>
              <a:t>= </a:t>
            </a:r>
            <a:r>
              <a:rPr lang="en-US" altLang="zh-TW" sz="1400" b="1" dirty="0" smtClean="0"/>
              <a:t>0.5 </a:t>
            </a:r>
            <a:endParaRPr lang="zh-TW" altLang="en-US" sz="1400" b="1" dirty="0"/>
          </a:p>
        </p:txBody>
      </p:sp>
      <p:sp>
        <p:nvSpPr>
          <p:cNvPr id="14" name="文字方塊 13"/>
          <p:cNvSpPr txBox="1"/>
          <p:nvPr/>
        </p:nvSpPr>
        <p:spPr>
          <a:xfrm>
            <a:off x="3971908" y="1878200"/>
            <a:ext cx="8640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400" b="1" dirty="0"/>
              <a:t>𝜆 </a:t>
            </a:r>
            <a:r>
              <a:rPr lang="en-US" altLang="zh-TW" sz="1400" b="1" dirty="0"/>
              <a:t>= 0.7 </a:t>
            </a:r>
            <a:endParaRPr lang="zh-TW" altLang="en-US" sz="1400" b="1" dirty="0"/>
          </a:p>
        </p:txBody>
      </p:sp>
      <p:cxnSp>
        <p:nvCxnSpPr>
          <p:cNvPr id="17" name="直線接點 16"/>
          <p:cNvCxnSpPr/>
          <p:nvPr/>
        </p:nvCxnSpPr>
        <p:spPr>
          <a:xfrm>
            <a:off x="4812476" y="2258986"/>
            <a:ext cx="0" cy="1203145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文字方塊 17"/>
          <p:cNvSpPr txBox="1"/>
          <p:nvPr/>
        </p:nvSpPr>
        <p:spPr>
          <a:xfrm>
            <a:off x="6285042" y="1878199"/>
            <a:ext cx="7371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400" b="1" dirty="0"/>
              <a:t>𝜆 </a:t>
            </a:r>
            <a:r>
              <a:rPr lang="en-US" altLang="zh-TW" sz="1400" b="1" dirty="0"/>
              <a:t>= 0.6 </a:t>
            </a:r>
            <a:endParaRPr lang="zh-TW" altLang="en-US" sz="1400" b="1" dirty="0"/>
          </a:p>
        </p:txBody>
      </p:sp>
      <p:cxnSp>
        <p:nvCxnSpPr>
          <p:cNvPr id="21" name="直線接點 20"/>
          <p:cNvCxnSpPr/>
          <p:nvPr/>
        </p:nvCxnSpPr>
        <p:spPr>
          <a:xfrm>
            <a:off x="6896944" y="2258985"/>
            <a:ext cx="0" cy="1203145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文字方塊 21"/>
          <p:cNvSpPr txBox="1"/>
          <p:nvPr/>
        </p:nvSpPr>
        <p:spPr>
          <a:xfrm>
            <a:off x="1840759" y="4547513"/>
            <a:ext cx="8640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400" b="1" dirty="0"/>
              <a:t>𝜇 </a:t>
            </a:r>
            <a:r>
              <a:rPr lang="en-US" altLang="zh-TW" sz="1400" b="1" dirty="0"/>
              <a:t>= 0.4 </a:t>
            </a:r>
            <a:endParaRPr lang="zh-TW" altLang="en-US" sz="1400" b="1" dirty="0"/>
          </a:p>
        </p:txBody>
      </p:sp>
      <p:sp>
        <p:nvSpPr>
          <p:cNvPr id="25" name="文字方塊 24"/>
          <p:cNvSpPr txBox="1"/>
          <p:nvPr/>
        </p:nvSpPr>
        <p:spPr>
          <a:xfrm>
            <a:off x="3984478" y="4547512"/>
            <a:ext cx="8640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400" b="1" dirty="0"/>
              <a:t>𝜇 </a:t>
            </a:r>
            <a:r>
              <a:rPr lang="en-US" altLang="zh-TW" sz="1400" b="1" dirty="0"/>
              <a:t>= </a:t>
            </a:r>
            <a:r>
              <a:rPr lang="en-US" altLang="zh-TW" sz="1400" b="1" dirty="0" smtClean="0"/>
              <a:t>0.8 </a:t>
            </a:r>
            <a:endParaRPr lang="zh-TW" altLang="en-US" sz="1400" b="1" dirty="0"/>
          </a:p>
        </p:txBody>
      </p:sp>
      <p:sp>
        <p:nvSpPr>
          <p:cNvPr id="26" name="文字方塊 25"/>
          <p:cNvSpPr txBox="1"/>
          <p:nvPr/>
        </p:nvSpPr>
        <p:spPr>
          <a:xfrm>
            <a:off x="6295203" y="4543586"/>
            <a:ext cx="8640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400" b="1" dirty="0"/>
              <a:t>𝜇 </a:t>
            </a:r>
            <a:r>
              <a:rPr lang="en-US" altLang="zh-TW" sz="1400" b="1" dirty="0"/>
              <a:t>= </a:t>
            </a:r>
            <a:r>
              <a:rPr lang="en-US" altLang="zh-TW" sz="1400" b="1" dirty="0" smtClean="0"/>
              <a:t>1.0</a:t>
            </a:r>
            <a:endParaRPr lang="zh-TW" altLang="en-US" sz="1400" b="1" dirty="0"/>
          </a:p>
        </p:txBody>
      </p:sp>
      <p:cxnSp>
        <p:nvCxnSpPr>
          <p:cNvPr id="27" name="直線接點 26"/>
          <p:cNvCxnSpPr/>
          <p:nvPr/>
        </p:nvCxnSpPr>
        <p:spPr>
          <a:xfrm>
            <a:off x="2128791" y="5290855"/>
            <a:ext cx="0" cy="875312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接點 29"/>
          <p:cNvCxnSpPr/>
          <p:nvPr/>
        </p:nvCxnSpPr>
        <p:spPr>
          <a:xfrm>
            <a:off x="5009111" y="4858807"/>
            <a:ext cx="0" cy="130736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線接點 40"/>
          <p:cNvCxnSpPr/>
          <p:nvPr/>
        </p:nvCxnSpPr>
        <p:spPr>
          <a:xfrm>
            <a:off x="7601399" y="4858807"/>
            <a:ext cx="0" cy="130736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82" name="Picture 4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6165" y="3652356"/>
            <a:ext cx="5210564" cy="227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083" name="文字方塊 3082"/>
          <p:cNvSpPr txBox="1"/>
          <p:nvPr/>
        </p:nvSpPr>
        <p:spPr>
          <a:xfrm>
            <a:off x="518702" y="476672"/>
            <a:ext cx="322017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Clr>
                <a:schemeClr val="accent1"/>
              </a:buClr>
            </a:pPr>
            <a:r>
              <a:rPr lang="en-US" altLang="zh-TW" sz="2800" dirty="0" smtClean="0">
                <a:solidFill>
                  <a:srgbClr val="002060"/>
                </a:solidFill>
              </a:rPr>
              <a:t>Sensitivity Analysis</a:t>
            </a:r>
          </a:p>
        </p:txBody>
      </p:sp>
      <p:pic>
        <p:nvPicPr>
          <p:cNvPr id="3084" name="Picture 5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7884" y="6605130"/>
            <a:ext cx="4191173" cy="1792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085" name="文字方塊 3084"/>
          <p:cNvSpPr txBox="1"/>
          <p:nvPr/>
        </p:nvSpPr>
        <p:spPr>
          <a:xfrm>
            <a:off x="719532" y="1052736"/>
            <a:ext cx="63586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1" indent="-285750">
              <a:buFont typeface="Arial" pitchFamily="34" charset="0"/>
              <a:buChar char="•"/>
            </a:pPr>
            <a:r>
              <a:rPr lang="en-US" altLang="zh-TW" dirty="0"/>
              <a:t>Gain a truthful representation of a user’s interest in tags </a:t>
            </a:r>
            <a:endParaRPr lang="zh-TW" altLang="en-US" dirty="0"/>
          </a:p>
        </p:txBody>
      </p:sp>
      <p:sp>
        <p:nvSpPr>
          <p:cNvPr id="3086" name="文字方塊 3085"/>
          <p:cNvSpPr txBox="1"/>
          <p:nvPr/>
        </p:nvSpPr>
        <p:spPr>
          <a:xfrm>
            <a:off x="719532" y="3788417"/>
            <a:ext cx="73688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altLang="zh-TW" dirty="0" smtClean="0"/>
              <a:t>It’s very </a:t>
            </a:r>
            <a:r>
              <a:rPr lang="en-US" altLang="zh-TW" dirty="0"/>
              <a:t>stable </a:t>
            </a:r>
            <a:r>
              <a:rPr lang="en-US" altLang="zh-TW" dirty="0" smtClean="0"/>
              <a:t>when </a:t>
            </a:r>
            <a:r>
              <a:rPr lang="zh-TW" altLang="en-US" dirty="0" smtClean="0"/>
              <a:t>𝜇 </a:t>
            </a:r>
            <a:r>
              <a:rPr lang="en-US" altLang="zh-TW" dirty="0" smtClean="0"/>
              <a:t>approach </a:t>
            </a:r>
            <a:r>
              <a:rPr lang="en-US" altLang="zh-TW" dirty="0"/>
              <a:t>1 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06246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solidFill>
                  <a:srgbClr val="002060"/>
                </a:solidFill>
              </a:rPr>
              <a:t>Conclusion</a:t>
            </a:r>
            <a:endParaRPr lang="zh-TW" altLang="en-US" dirty="0">
              <a:solidFill>
                <a:srgbClr val="002060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Joint </a:t>
            </a:r>
            <a:r>
              <a:rPr lang="en-US" altLang="zh-TW" dirty="0"/>
              <a:t>item-tag recommendation framework is able to utilize complete information in the tagging data, to produce high-quality item recommendations</a:t>
            </a:r>
            <a:r>
              <a:rPr lang="en-US" altLang="zh-TW" dirty="0" smtClean="0"/>
              <a:t>.</a:t>
            </a:r>
          </a:p>
          <a:p>
            <a:endParaRPr lang="en-US" altLang="zh-TW" dirty="0"/>
          </a:p>
          <a:p>
            <a:r>
              <a:rPr lang="en-US" altLang="zh-TW" dirty="0" smtClean="0"/>
              <a:t>Find </a:t>
            </a:r>
            <a:r>
              <a:rPr lang="en-US" altLang="zh-TW" dirty="0"/>
              <a:t>some theoretical foundations for the unified user profiling scheme and to develop more systematic weighting methods for it. 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en-US" altLang="zh-TW" dirty="0"/>
              <a:t>E</a:t>
            </a:r>
            <a:r>
              <a:rPr lang="en-US" altLang="zh-TW" dirty="0" smtClean="0"/>
              <a:t>xplore </a:t>
            </a:r>
            <a:r>
              <a:rPr lang="en-US" altLang="zh-TW" dirty="0"/>
              <a:t>effective alternative approaches to measuring the association between items and tags. 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5E883-9882-4982-BD18-624BB6A3A242}" type="slidenum">
              <a:rPr lang="zh-TW" altLang="en-US" smtClean="0"/>
              <a:pPr/>
              <a:t>21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46836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11560" y="2996952"/>
            <a:ext cx="8229600" cy="990600"/>
          </a:xfrm>
        </p:spPr>
        <p:txBody>
          <a:bodyPr/>
          <a:lstStyle/>
          <a:p>
            <a:pPr algn="ctr"/>
            <a:r>
              <a:rPr lang="en-US" altLang="zh-TW" dirty="0">
                <a:solidFill>
                  <a:srgbClr val="002060"/>
                </a:solidFill>
              </a:rPr>
              <a:t>Thanks for your listening</a:t>
            </a:r>
            <a:endParaRPr lang="zh-TW" altLang="en-US" dirty="0">
              <a:solidFill>
                <a:srgbClr val="002060"/>
              </a:solidFill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5E883-9882-4982-BD18-624BB6A3A242}" type="slidenum">
              <a:rPr lang="zh-TW" altLang="en-US" smtClean="0"/>
              <a:pPr/>
              <a:t>22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10312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solidFill>
                  <a:srgbClr val="002060"/>
                </a:solidFill>
              </a:rPr>
              <a:t>Latent Semantic Analysis </a:t>
            </a:r>
            <a:endParaRPr lang="zh-TW" altLang="en-US" dirty="0">
              <a:solidFill>
                <a:srgbClr val="002060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724930"/>
          </a:xfrm>
        </p:spPr>
        <p:txBody>
          <a:bodyPr/>
          <a:lstStyle/>
          <a:p>
            <a:r>
              <a:rPr lang="en-US" altLang="zh-TW" dirty="0"/>
              <a:t>LSA</a:t>
            </a:r>
            <a:r>
              <a:rPr lang="en-US" altLang="zh-TW" dirty="0" smtClean="0"/>
              <a:t>( </a:t>
            </a:r>
            <a:r>
              <a:rPr lang="zh-TW" altLang="en-US" dirty="0"/>
              <a:t>隱含語意分析</a:t>
            </a:r>
            <a:r>
              <a:rPr lang="en-US" altLang="zh-TW" dirty="0" smtClean="0"/>
              <a:t>)</a:t>
            </a:r>
          </a:p>
          <a:p>
            <a:pPr lvl="1"/>
            <a:r>
              <a:rPr lang="zh-TW" altLang="en-US" dirty="0" smtClean="0"/>
              <a:t>是</a:t>
            </a:r>
            <a:r>
              <a:rPr lang="zh-TW" altLang="en-US" dirty="0"/>
              <a:t>以統計的方式去解析某個字詞在文件間</a:t>
            </a:r>
            <a:r>
              <a:rPr lang="zh-TW" altLang="en-US" dirty="0" smtClean="0"/>
              <a:t>的接近程度</a:t>
            </a:r>
            <a:r>
              <a:rPr lang="en-US" altLang="zh-TW" dirty="0"/>
              <a:t>, </a:t>
            </a:r>
            <a:r>
              <a:rPr lang="zh-TW" altLang="en-US" dirty="0"/>
              <a:t>使用</a:t>
            </a:r>
            <a:r>
              <a:rPr lang="en-US" altLang="zh-TW" dirty="0"/>
              <a:t>LSA</a:t>
            </a:r>
            <a:r>
              <a:rPr lang="zh-TW" altLang="en-US" dirty="0"/>
              <a:t>來分析而成的索引</a:t>
            </a:r>
            <a:r>
              <a:rPr lang="zh-TW" altLang="en-US" dirty="0" smtClean="0"/>
              <a:t>就是</a:t>
            </a:r>
            <a:r>
              <a:rPr lang="en-US" altLang="zh-TW" dirty="0" smtClean="0"/>
              <a:t>LSI(Latent </a:t>
            </a:r>
            <a:r>
              <a:rPr lang="en-US" altLang="zh-TW" dirty="0"/>
              <a:t>Semantic Indexing</a:t>
            </a:r>
            <a:r>
              <a:rPr lang="en-US" altLang="zh-TW" dirty="0" smtClean="0"/>
              <a:t>)</a:t>
            </a:r>
          </a:p>
          <a:p>
            <a:endParaRPr lang="en-US" altLang="zh-TW" dirty="0" smtClean="0"/>
          </a:p>
          <a:p>
            <a:r>
              <a:rPr lang="en-US" altLang="zh-TW" dirty="0" smtClean="0"/>
              <a:t>SVD(Singular </a:t>
            </a:r>
            <a:r>
              <a:rPr lang="en-US" altLang="zh-TW" dirty="0"/>
              <a:t>Value </a:t>
            </a:r>
            <a:r>
              <a:rPr lang="en-US" altLang="zh-TW" dirty="0" smtClean="0"/>
              <a:t>Decomposition)</a:t>
            </a:r>
          </a:p>
          <a:p>
            <a:pPr lvl="1"/>
            <a:r>
              <a:rPr lang="zh-TW" altLang="en-US" dirty="0"/>
              <a:t> </a:t>
            </a:r>
            <a:r>
              <a:rPr lang="en-US" altLang="zh-TW" dirty="0"/>
              <a:t>LSI </a:t>
            </a:r>
            <a:r>
              <a:rPr lang="zh-TW" altLang="en-US" dirty="0"/>
              <a:t>對</a:t>
            </a:r>
            <a:r>
              <a:rPr lang="en-US" altLang="zh-TW" dirty="0"/>
              <a:t>SVD </a:t>
            </a:r>
            <a:r>
              <a:rPr lang="zh-TW" altLang="en-US" dirty="0"/>
              <a:t>做了一點改變，就是</a:t>
            </a:r>
            <a:r>
              <a:rPr lang="zh-TW" altLang="en-US" dirty="0" smtClean="0"/>
              <a:t>對</a:t>
            </a:r>
            <a:r>
              <a:rPr lang="en-US" altLang="zh-TW" i="1" dirty="0" smtClean="0"/>
              <a:t>Ʃ</a:t>
            </a:r>
            <a:r>
              <a:rPr lang="zh-TW" altLang="en-US" dirty="0" smtClean="0"/>
              <a:t>的</a:t>
            </a:r>
            <a:r>
              <a:rPr lang="en-US" altLang="zh-TW" dirty="0"/>
              <a:t>r </a:t>
            </a:r>
            <a:r>
              <a:rPr lang="zh-TW" altLang="en-US" dirty="0"/>
              <a:t>個對角線元素進行了排序，並只保留前</a:t>
            </a:r>
            <a:r>
              <a:rPr lang="en-US" altLang="zh-TW" dirty="0"/>
              <a:t>k </a:t>
            </a:r>
            <a:r>
              <a:rPr lang="zh-TW" altLang="en-US" dirty="0"/>
              <a:t>個值</a:t>
            </a:r>
            <a:r>
              <a:rPr lang="en-US" altLang="zh-TW" dirty="0"/>
              <a:t>( k &lt; r )</a:t>
            </a:r>
            <a:r>
              <a:rPr lang="zh-TW" altLang="en-US" dirty="0"/>
              <a:t>， </a:t>
            </a:r>
            <a:r>
              <a:rPr lang="zh-TW" altLang="en-US" dirty="0" smtClean="0"/>
              <a:t>後面</a:t>
            </a:r>
            <a:r>
              <a:rPr lang="en-US" altLang="zh-TW" dirty="0" smtClean="0"/>
              <a:t>r </a:t>
            </a:r>
            <a:r>
              <a:rPr lang="en-US" altLang="zh-TW" dirty="0"/>
              <a:t>-</a:t>
            </a:r>
            <a:r>
              <a:rPr lang="en-US" altLang="zh-TW" dirty="0" smtClean="0"/>
              <a:t> </a:t>
            </a:r>
            <a:r>
              <a:rPr lang="en-US" altLang="zh-TW" dirty="0"/>
              <a:t>k </a:t>
            </a:r>
            <a:r>
              <a:rPr lang="zh-TW" altLang="en-US" dirty="0" smtClean="0"/>
              <a:t>個設</a:t>
            </a:r>
            <a:r>
              <a:rPr lang="en-US" altLang="zh-TW" dirty="0" smtClean="0"/>
              <a:t>0</a:t>
            </a:r>
            <a:r>
              <a:rPr lang="zh-TW" altLang="en-US" dirty="0" smtClean="0"/>
              <a:t>。</a:t>
            </a:r>
            <a:endParaRPr lang="en-US" altLang="zh-TW" dirty="0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5E883-9882-4982-BD18-624BB6A3A242}" type="slidenum">
              <a:rPr lang="zh-TW" altLang="en-US" smtClean="0"/>
              <a:pPr/>
              <a:t>23</a:t>
            </a:fld>
            <a:endParaRPr lang="zh-TW" altLang="en-US"/>
          </a:p>
        </p:txBody>
      </p:sp>
      <p:pic>
        <p:nvPicPr>
          <p:cNvPr id="1027" name="Picture 3" descr="C:\Users\Benson Chiu\AppData\Local\Microsoft\Windows\Temporary Internet Files\Content.IE5\MX3NX6ZJ\MC900441443[1]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5661248"/>
            <a:ext cx="748451" cy="748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4447" y="4317423"/>
            <a:ext cx="5295900" cy="2314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1052" y="4809297"/>
            <a:ext cx="1008112" cy="2793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2150" y="5510471"/>
            <a:ext cx="1184820" cy="3370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向右箭號 10"/>
          <p:cNvSpPr/>
          <p:nvPr/>
        </p:nvSpPr>
        <p:spPr>
          <a:xfrm>
            <a:off x="1328546" y="5241345"/>
            <a:ext cx="252028" cy="150954"/>
          </a:xfrm>
          <a:prstGeom prst="rightArrow">
            <a:avLst/>
          </a:prstGeom>
          <a:scene3d>
            <a:camera prst="orthographicFront">
              <a:rot lat="0" lon="0" rev="16200000"/>
            </a:camera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flatTx/>
          </a:bodyPr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31350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>
                <a:solidFill>
                  <a:srgbClr val="002060"/>
                </a:solidFill>
              </a:rPr>
              <a:t>Singular Value Decomposition</a:t>
            </a:r>
            <a:endParaRPr lang="zh-TW" altLang="en-US" dirty="0">
              <a:solidFill>
                <a:srgbClr val="002060"/>
              </a:solidFill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5E883-9882-4982-BD18-624BB6A3A242}" type="slidenum">
              <a:rPr lang="zh-TW" altLang="en-US" smtClean="0"/>
              <a:pPr/>
              <a:t>24</a:t>
            </a:fld>
            <a:endParaRPr lang="zh-TW" alt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1" y="1556792"/>
            <a:ext cx="4581525" cy="1695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109" y="4149080"/>
            <a:ext cx="4124325" cy="219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5125" y="1556792"/>
            <a:ext cx="4152791" cy="48908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6934" y="3454604"/>
            <a:ext cx="1294684" cy="358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矩形 2"/>
          <p:cNvSpPr/>
          <p:nvPr/>
        </p:nvSpPr>
        <p:spPr>
          <a:xfrm>
            <a:off x="5148064" y="1556792"/>
            <a:ext cx="792088" cy="189781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矩形 9"/>
          <p:cNvSpPr/>
          <p:nvPr/>
        </p:nvSpPr>
        <p:spPr>
          <a:xfrm>
            <a:off x="5148064" y="3501008"/>
            <a:ext cx="792088" cy="35707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矩形 10"/>
          <p:cNvSpPr/>
          <p:nvPr/>
        </p:nvSpPr>
        <p:spPr>
          <a:xfrm>
            <a:off x="5148064" y="5013176"/>
            <a:ext cx="3600400" cy="35707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48863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0" grpId="0" animBg="1"/>
      <p:bldP spid="11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5E883-9882-4982-BD18-624BB6A3A242}" type="slidenum">
              <a:rPr lang="zh-TW" altLang="en-US" smtClean="0"/>
              <a:pPr/>
              <a:t>25</a:t>
            </a:fld>
            <a:endParaRPr lang="zh-TW" alt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121" y="1124744"/>
            <a:ext cx="5362575" cy="2219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292114"/>
            <a:ext cx="3952875" cy="212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5711" y="3046174"/>
            <a:ext cx="819150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893" y="3618958"/>
            <a:ext cx="104775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文字方塊 4"/>
          <p:cNvSpPr txBox="1"/>
          <p:nvPr/>
        </p:nvSpPr>
        <p:spPr>
          <a:xfrm>
            <a:off x="4900625" y="2420888"/>
            <a:ext cx="42484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altLang="zh-TW" sz="1400" b="1" dirty="0"/>
              <a:t>q</a:t>
            </a:r>
            <a:r>
              <a:rPr lang="en-US" altLang="zh-TW" sz="1400" i="1" baseline="-25000" dirty="0"/>
              <a:t>k</a:t>
            </a:r>
            <a:r>
              <a:rPr lang="en-US" altLang="zh-TW" sz="1400" i="1" dirty="0"/>
              <a:t> </a:t>
            </a:r>
            <a:r>
              <a:rPr lang="en-US" altLang="zh-TW" sz="1400" dirty="0"/>
              <a:t>is then compared with every document vector in </a:t>
            </a:r>
            <a:r>
              <a:rPr lang="en-US" altLang="zh-TW" sz="1400" b="1" i="1" dirty="0"/>
              <a:t>V</a:t>
            </a:r>
            <a:r>
              <a:rPr lang="en-US" altLang="zh-TW" sz="1400" i="1" baseline="-25000" dirty="0"/>
              <a:t>k</a:t>
            </a:r>
            <a:r>
              <a:rPr lang="en-US" altLang="zh-TW" sz="1400" i="1" dirty="0"/>
              <a:t> </a:t>
            </a:r>
            <a:r>
              <a:rPr lang="en-US" altLang="zh-TW" sz="1400" dirty="0" smtClean="0"/>
              <a:t>using </a:t>
            </a:r>
            <a:r>
              <a:rPr lang="en-US" altLang="zh-TW" sz="1400" dirty="0"/>
              <a:t>the </a:t>
            </a:r>
            <a:r>
              <a:rPr lang="en-US" altLang="zh-TW" sz="1400" dirty="0" smtClean="0"/>
              <a:t>cosine</a:t>
            </a:r>
            <a:r>
              <a:rPr lang="zh-TW" altLang="en-US" sz="1400" dirty="0" smtClean="0"/>
              <a:t> </a:t>
            </a:r>
            <a:r>
              <a:rPr lang="en-US" altLang="zh-TW" sz="1400" dirty="0" smtClean="0"/>
              <a:t>similarity</a:t>
            </a:r>
            <a:r>
              <a:rPr lang="en-US" altLang="zh-TW" sz="1400" dirty="0"/>
              <a:t>.</a:t>
            </a:r>
            <a:endParaRPr lang="zh-TW" altLang="en-US" sz="1400" dirty="0"/>
          </a:p>
        </p:txBody>
      </p:sp>
      <p:pic>
        <p:nvPicPr>
          <p:cNvPr id="10" name="Picture 3" descr="C:\Users\Benson Chiu\AppData\Local\Microsoft\Windows\Temporary Internet Files\Content.IE5\MX3NX6ZJ\MC900441443[1].png">
            <a:hlinkClick r:id="rId6" action="ppaction://hlinksldjump"/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3361" y="5661247"/>
            <a:ext cx="748451" cy="748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6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506" y="727778"/>
            <a:ext cx="1184820" cy="3370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文字方塊 5"/>
          <p:cNvSpPr txBox="1"/>
          <p:nvPr/>
        </p:nvSpPr>
        <p:spPr>
          <a:xfrm>
            <a:off x="1825029" y="738391"/>
            <a:ext cx="5774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400" dirty="0" smtClean="0"/>
              <a:t>, k=2</a:t>
            </a:r>
            <a:endParaRPr lang="zh-TW" altLang="en-US" sz="1400" dirty="0"/>
          </a:p>
        </p:txBody>
      </p:sp>
      <p:sp>
        <p:nvSpPr>
          <p:cNvPr id="12" name="文字方塊 11"/>
          <p:cNvSpPr txBox="1"/>
          <p:nvPr/>
        </p:nvSpPr>
        <p:spPr>
          <a:xfrm>
            <a:off x="618506" y="3984336"/>
            <a:ext cx="251333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400" dirty="0"/>
              <a:t>query </a:t>
            </a:r>
            <a:r>
              <a:rPr lang="en-US" altLang="zh-TW" sz="1400" b="1" dirty="0" smtClean="0"/>
              <a:t>q</a:t>
            </a:r>
            <a:r>
              <a:rPr lang="zh-TW" altLang="en-US" sz="1400" dirty="0" smtClean="0"/>
              <a:t> </a:t>
            </a:r>
            <a:r>
              <a:rPr lang="en-US" altLang="zh-TW" sz="1400" dirty="0" smtClean="0"/>
              <a:t>=</a:t>
            </a:r>
            <a:r>
              <a:rPr lang="zh-TW" altLang="en-US" sz="1400" dirty="0" smtClean="0"/>
              <a:t> </a:t>
            </a:r>
            <a:r>
              <a:rPr lang="en-US" altLang="zh-TW" sz="1400" dirty="0" smtClean="0"/>
              <a:t>“</a:t>
            </a:r>
            <a:r>
              <a:rPr lang="en-US" altLang="zh-TW" sz="1400" dirty="0"/>
              <a:t>user interface</a:t>
            </a:r>
            <a:r>
              <a:rPr lang="en-US" altLang="zh-TW" sz="1400" dirty="0" smtClean="0"/>
              <a:t>”</a:t>
            </a:r>
            <a:endParaRPr lang="zh-TW" altLang="en-US" sz="1400" dirty="0"/>
          </a:p>
        </p:txBody>
      </p:sp>
    </p:spTree>
    <p:extLst>
      <p:ext uri="{BB962C8B-B14F-4D97-AF65-F5344CB8AC3E}">
        <p14:creationId xmlns:p14="http://schemas.microsoft.com/office/powerpoint/2010/main" val="2844876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solidFill>
                  <a:srgbClr val="002060"/>
                </a:solidFill>
              </a:rPr>
              <a:t>Introduction</a:t>
            </a:r>
            <a:endParaRPr lang="zh-TW" altLang="en-US" dirty="0">
              <a:solidFill>
                <a:srgbClr val="002060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sz="2000" dirty="0" smtClean="0"/>
              <a:t>In </a:t>
            </a:r>
            <a:r>
              <a:rPr lang="en-US" altLang="zh-TW" sz="2000" dirty="0"/>
              <a:t>recent years, social tagging has been gaining wide-spread popularity in a </a:t>
            </a:r>
            <a:r>
              <a:rPr lang="en-US" altLang="zh-TW" sz="2000" dirty="0" smtClean="0"/>
              <a:t>variety </a:t>
            </a:r>
            <a:r>
              <a:rPr lang="en-US" altLang="zh-TW" sz="2000" dirty="0"/>
              <a:t>of </a:t>
            </a:r>
            <a:r>
              <a:rPr lang="en-US" altLang="zh-TW" sz="2000" dirty="0" smtClean="0"/>
              <a:t>applications.</a:t>
            </a:r>
          </a:p>
          <a:p>
            <a:endParaRPr lang="en-US" altLang="zh-TW" sz="2000" dirty="0" smtClean="0"/>
          </a:p>
          <a:p>
            <a:r>
              <a:rPr lang="en-US" altLang="zh-TW" sz="2000" dirty="0" smtClean="0"/>
              <a:t>Enabling </a:t>
            </a:r>
            <a:r>
              <a:rPr lang="en-US" altLang="zh-TW" sz="2000" dirty="0"/>
              <a:t>automated recommendation of various kinds in social tagging systems can further enhance this important social information discovery mechanism.</a:t>
            </a:r>
            <a:endParaRPr lang="en-US" altLang="zh-TW" sz="2000" dirty="0" smtClean="0"/>
          </a:p>
          <a:p>
            <a:endParaRPr lang="en-US" altLang="zh-TW" sz="2000" dirty="0" smtClean="0"/>
          </a:p>
          <a:p>
            <a:pPr marL="182880" lvl="1"/>
            <a:r>
              <a:rPr lang="en-US" altLang="zh-TW" dirty="0" smtClean="0"/>
              <a:t>All </a:t>
            </a:r>
            <a:r>
              <a:rPr lang="en-US" altLang="zh-TW" dirty="0"/>
              <a:t>of the previous research focuses on recommendations of either items or </a:t>
            </a:r>
            <a:r>
              <a:rPr lang="en-US" altLang="zh-TW" dirty="0" smtClean="0"/>
              <a:t>tags.</a:t>
            </a:r>
          </a:p>
          <a:p>
            <a:pPr marL="182880" lvl="1"/>
            <a:endParaRPr lang="en-US" altLang="zh-TW" dirty="0"/>
          </a:p>
          <a:p>
            <a:pPr marL="182880" lvl="1"/>
            <a:endParaRPr lang="en-US" altLang="zh-TW" dirty="0"/>
          </a:p>
          <a:p>
            <a:endParaRPr lang="en-US" altLang="zh-TW" sz="2000" dirty="0" smtClean="0"/>
          </a:p>
          <a:p>
            <a:endParaRPr lang="zh-TW" altLang="en-US" sz="20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5E883-9882-4982-BD18-624BB6A3A242}" type="slidenum">
              <a:rPr lang="zh-TW" altLang="en-US" smtClean="0"/>
              <a:pPr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38651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z="2800" dirty="0"/>
              <a:t>Motivation</a:t>
            </a:r>
            <a:r>
              <a:rPr lang="en-US" altLang="zh-TW" sz="2800" dirty="0" smtClean="0"/>
              <a:t>:</a:t>
            </a:r>
          </a:p>
          <a:p>
            <a:pPr lvl="1"/>
            <a:r>
              <a:rPr lang="en-US" altLang="zh-TW" dirty="0"/>
              <a:t>How to improve item recommendation leveraging tagging </a:t>
            </a:r>
            <a:r>
              <a:rPr lang="en-US" altLang="zh-TW" dirty="0" smtClean="0"/>
              <a:t>information.</a:t>
            </a:r>
            <a:endParaRPr lang="en-US" altLang="zh-TW" dirty="0"/>
          </a:p>
          <a:p>
            <a:pPr lvl="1"/>
            <a:endParaRPr lang="en-US" altLang="zh-TW" dirty="0" smtClean="0"/>
          </a:p>
          <a:p>
            <a:r>
              <a:rPr lang="en-US" altLang="zh-TW" sz="2800" dirty="0" smtClean="0"/>
              <a:t>Goal</a:t>
            </a:r>
            <a:r>
              <a:rPr lang="en-US" altLang="zh-TW" sz="2800" dirty="0"/>
              <a:t>:</a:t>
            </a:r>
          </a:p>
          <a:p>
            <a:pPr lvl="1"/>
            <a:r>
              <a:rPr lang="en-US" altLang="zh-TW" dirty="0" smtClean="0"/>
              <a:t>Propose a unified </a:t>
            </a:r>
            <a:r>
              <a:rPr lang="en-US" altLang="zh-TW" dirty="0"/>
              <a:t>user profiling </a:t>
            </a:r>
            <a:r>
              <a:rPr lang="en-US" altLang="zh-TW" dirty="0" smtClean="0"/>
              <a:t>scheme.</a:t>
            </a:r>
            <a:endParaRPr lang="zh-TW" altLang="en-US" dirty="0" smtClean="0"/>
          </a:p>
          <a:p>
            <a:pPr lvl="1"/>
            <a:r>
              <a:rPr lang="en-US" altLang="zh-TW" dirty="0" smtClean="0"/>
              <a:t>Generate joint item-tag recommendations.</a:t>
            </a:r>
          </a:p>
          <a:p>
            <a:pPr lvl="1"/>
            <a:endParaRPr lang="en-US" altLang="zh-TW" dirty="0" smtClean="0"/>
          </a:p>
          <a:p>
            <a:pPr lvl="2">
              <a:buFont typeface="Wingdings" pitchFamily="2" charset="2"/>
              <a:buChar char="Ø"/>
            </a:pPr>
            <a:r>
              <a:rPr lang="en-US" altLang="zh-TW" dirty="0" smtClean="0"/>
              <a:t>A novel framework for collaborative filtering in social tagging systems.</a:t>
            </a:r>
            <a:endParaRPr lang="zh-TW" alt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solidFill>
                  <a:srgbClr val="002060"/>
                </a:solidFill>
              </a:rPr>
              <a:t>Introduction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5E883-9882-4982-BD18-624BB6A3A242}" type="slidenum">
              <a:rPr lang="zh-TW" altLang="en-US" smtClean="0"/>
              <a:pPr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16050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solidFill>
                  <a:srgbClr val="002060"/>
                </a:solidFill>
              </a:rPr>
              <a:t>Unified User Profiling</a:t>
            </a:r>
            <a:endParaRPr lang="zh-TW" altLang="en-US" dirty="0">
              <a:solidFill>
                <a:srgbClr val="002060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altLang="zh-TW" dirty="0" smtClean="0"/>
              <a:t>Integrated structure of social tagging</a:t>
            </a:r>
          </a:p>
          <a:p>
            <a:pPr marL="457200" indent="-457200">
              <a:buFont typeface="+mj-lt"/>
              <a:buAutoNum type="arabicPeriod"/>
            </a:pPr>
            <a:endParaRPr lang="en-US" altLang="zh-TW" dirty="0" smtClean="0"/>
          </a:p>
          <a:p>
            <a:pPr marL="457200" indent="-457200">
              <a:buFont typeface="+mj-lt"/>
              <a:buAutoNum type="arabicPeriod"/>
            </a:pPr>
            <a:r>
              <a:rPr lang="en-US" altLang="zh-TW" dirty="0" smtClean="0"/>
              <a:t>Unified </a:t>
            </a:r>
            <a:r>
              <a:rPr lang="en-US" altLang="zh-TW" dirty="0"/>
              <a:t>u</a:t>
            </a:r>
            <a:r>
              <a:rPr lang="en-US" altLang="zh-TW" dirty="0" smtClean="0"/>
              <a:t>ser profiling scheme</a:t>
            </a:r>
          </a:p>
          <a:p>
            <a:pPr marL="457200" indent="-457200">
              <a:buFont typeface="+mj-lt"/>
              <a:buAutoNum type="arabicPeriod"/>
            </a:pPr>
            <a:endParaRPr lang="en-US" altLang="zh-TW" dirty="0" smtClean="0"/>
          </a:p>
          <a:p>
            <a:pPr marL="457200" indent="-457200">
              <a:buFont typeface="+mj-lt"/>
              <a:buAutoNum type="arabicPeriod"/>
            </a:pPr>
            <a:r>
              <a:rPr lang="en-US" altLang="zh-TW" dirty="0" smtClean="0"/>
              <a:t>Weighting of user profile matrix</a:t>
            </a:r>
          </a:p>
          <a:p>
            <a:pPr marL="457200" indent="-457200">
              <a:buFont typeface="+mj-lt"/>
              <a:buAutoNum type="arabicPeriod"/>
            </a:pPr>
            <a:endParaRPr lang="en-US" altLang="zh-TW" dirty="0" smtClean="0"/>
          </a:p>
          <a:p>
            <a:pPr marL="457200" indent="-457200">
              <a:buFont typeface="+mj-lt"/>
              <a:buAutoNum type="arabicPeriod"/>
            </a:pPr>
            <a:r>
              <a:rPr lang="en-US" altLang="zh-TW" dirty="0" smtClean="0"/>
              <a:t>Dimensionality reduction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5E883-9882-4982-BD18-624BB6A3A242}" type="slidenum">
              <a:rPr lang="zh-TW" altLang="en-US" smtClean="0"/>
              <a:pPr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44959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57200" indent="-457200"/>
            <a:r>
              <a:rPr lang="en-US" altLang="zh-TW" dirty="0">
                <a:solidFill>
                  <a:srgbClr val="002060"/>
                </a:solidFill>
              </a:rPr>
              <a:t>Integrated </a:t>
            </a:r>
            <a:r>
              <a:rPr lang="en-US" altLang="zh-TW" dirty="0" smtClean="0">
                <a:solidFill>
                  <a:srgbClr val="002060"/>
                </a:solidFill>
              </a:rPr>
              <a:t>Structure </a:t>
            </a:r>
            <a:r>
              <a:rPr lang="en-US" altLang="zh-TW" dirty="0">
                <a:solidFill>
                  <a:srgbClr val="002060"/>
                </a:solidFill>
              </a:rPr>
              <a:t>of </a:t>
            </a:r>
            <a:r>
              <a:rPr lang="en-US" altLang="zh-TW" dirty="0" smtClean="0">
                <a:solidFill>
                  <a:srgbClr val="002060"/>
                </a:solidFill>
              </a:rPr>
              <a:t>Social Tagging</a:t>
            </a:r>
            <a:endParaRPr lang="en-US" altLang="zh-TW" dirty="0">
              <a:solidFill>
                <a:srgbClr val="002060"/>
              </a:solidFill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1844824"/>
            <a:ext cx="4474800" cy="26525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文字方塊 3"/>
          <p:cNvSpPr txBox="1"/>
          <p:nvPr/>
        </p:nvSpPr>
        <p:spPr>
          <a:xfrm>
            <a:off x="1835696" y="2858012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B-Select</a:t>
            </a:r>
            <a:endParaRPr lang="zh-TW" altLang="en-US" dirty="0"/>
          </a:p>
        </p:txBody>
      </p:sp>
      <p:sp>
        <p:nvSpPr>
          <p:cNvPr id="5" name="文字方塊 4"/>
          <p:cNvSpPr txBox="1"/>
          <p:nvPr/>
        </p:nvSpPr>
        <p:spPr>
          <a:xfrm>
            <a:off x="5787516" y="2842195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B-Use</a:t>
            </a:r>
            <a:endParaRPr lang="zh-TW" altLang="en-US" dirty="0"/>
          </a:p>
        </p:txBody>
      </p:sp>
      <p:sp>
        <p:nvSpPr>
          <p:cNvPr id="6" name="文字方塊 5"/>
          <p:cNvSpPr txBox="1"/>
          <p:nvPr/>
        </p:nvSpPr>
        <p:spPr>
          <a:xfrm>
            <a:off x="3676667" y="2858012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T-Annotate</a:t>
            </a:r>
            <a:endParaRPr lang="zh-TW" altLang="en-US" dirty="0"/>
          </a:p>
        </p:txBody>
      </p:sp>
      <p:sp>
        <p:nvSpPr>
          <p:cNvPr id="7" name="文字方塊 6"/>
          <p:cNvSpPr txBox="1"/>
          <p:nvPr/>
        </p:nvSpPr>
        <p:spPr>
          <a:xfrm>
            <a:off x="983770" y="5661248"/>
            <a:ext cx="720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chemeClr val="bg2">
                  <a:lumMod val="50000"/>
                </a:schemeClr>
              </a:buClr>
              <a:buFont typeface="Arial" pitchFamily="34" charset="0"/>
              <a:buChar char="•"/>
            </a:pPr>
            <a:r>
              <a:rPr lang="en-US" altLang="zh-TW" dirty="0" smtClean="0"/>
              <a:t>Proposed </a:t>
            </a:r>
            <a:r>
              <a:rPr lang="en-US" altLang="zh-TW" dirty="0"/>
              <a:t>structure has integrated all possible co-occurrence information among the three entities into one framework. </a:t>
            </a:r>
            <a:endParaRPr lang="zh-TW" altLang="en-US" dirty="0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5E883-9882-4982-BD18-624BB6A3A242}" type="slidenum">
              <a:rPr lang="zh-TW" altLang="en-US" smtClean="0"/>
              <a:pPr/>
              <a:t>6</a:t>
            </a:fld>
            <a:endParaRPr lang="zh-TW" altLang="en-US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5846" y="5085184"/>
            <a:ext cx="3724275" cy="247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文字方塊 2"/>
          <p:cNvSpPr txBox="1"/>
          <p:nvPr/>
        </p:nvSpPr>
        <p:spPr>
          <a:xfrm>
            <a:off x="3592895" y="4468470"/>
            <a:ext cx="1544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B-Associated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138091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solidFill>
                  <a:srgbClr val="002060"/>
                </a:solidFill>
              </a:rPr>
              <a:t>Unified User Profiling Scheme</a:t>
            </a:r>
            <a:endParaRPr lang="zh-TW" altLang="en-US" dirty="0">
              <a:solidFill>
                <a:srgbClr val="002060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There </a:t>
            </a:r>
            <a:r>
              <a:rPr lang="en-US" altLang="zh-TW" dirty="0"/>
              <a:t>are three methods to profile users on the tagging data</a:t>
            </a:r>
            <a:r>
              <a:rPr lang="en-US" altLang="zh-TW" dirty="0" smtClean="0"/>
              <a:t>: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altLang="zh-TW" dirty="0"/>
              <a:t>T</a:t>
            </a:r>
            <a:r>
              <a:rPr lang="en-US" altLang="zh-TW" dirty="0" smtClean="0"/>
              <a:t>he </a:t>
            </a:r>
            <a:r>
              <a:rPr lang="en-US" altLang="zh-TW" dirty="0"/>
              <a:t>item vector of the user’s historical </a:t>
            </a:r>
            <a:r>
              <a:rPr lang="en-US" altLang="zh-TW" dirty="0" smtClean="0"/>
              <a:t>records.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altLang="zh-TW" dirty="0"/>
              <a:t>A</a:t>
            </a:r>
            <a:r>
              <a:rPr lang="en-US" altLang="zh-TW" dirty="0" smtClean="0"/>
              <a:t> </a:t>
            </a:r>
            <a:r>
              <a:rPr lang="en-US" altLang="zh-TW" dirty="0"/>
              <a:t>tag vector of use </a:t>
            </a:r>
            <a:r>
              <a:rPr lang="en-US" altLang="zh-TW" dirty="0" smtClean="0"/>
              <a:t>frequencies.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altLang="zh-TW" dirty="0"/>
              <a:t>A</a:t>
            </a:r>
            <a:r>
              <a:rPr lang="en-US" altLang="zh-TW" dirty="0" smtClean="0"/>
              <a:t>n </a:t>
            </a:r>
            <a:r>
              <a:rPr lang="en-US" altLang="zh-TW" dirty="0"/>
              <a:t>extended 0-1 valued item-plus-tag </a:t>
            </a:r>
            <a:r>
              <a:rPr lang="en-US" altLang="zh-TW" dirty="0" smtClean="0"/>
              <a:t>vector.</a:t>
            </a:r>
          </a:p>
          <a:p>
            <a:pPr marL="731520" lvl="1" indent="-457200">
              <a:buFont typeface="+mj-lt"/>
              <a:buAutoNum type="arabicPeriod"/>
            </a:pPr>
            <a:endParaRPr lang="en-US" altLang="zh-TW" dirty="0"/>
          </a:p>
          <a:p>
            <a:r>
              <a:rPr lang="en-US" altLang="zh-TW" dirty="0" smtClean="0"/>
              <a:t>The </a:t>
            </a:r>
            <a:r>
              <a:rPr lang="en-US" altLang="zh-TW" dirty="0"/>
              <a:t>similarity between users is usually judged based on some of the following criteria</a:t>
            </a:r>
            <a:r>
              <a:rPr lang="en-US" altLang="zh-TW" dirty="0" smtClean="0"/>
              <a:t>:</a:t>
            </a:r>
            <a:endParaRPr lang="zh-TW" altLang="en-US" dirty="0"/>
          </a:p>
          <a:p>
            <a:pPr marL="731520" lvl="1" indent="-457200">
              <a:buFont typeface="+mj-lt"/>
              <a:buAutoNum type="arabicPeriod"/>
            </a:pPr>
            <a:r>
              <a:rPr lang="en-US" altLang="zh-TW" dirty="0" smtClean="0"/>
              <a:t>Users </a:t>
            </a:r>
            <a:r>
              <a:rPr lang="en-US" altLang="zh-TW" dirty="0"/>
              <a:t>have saved </a:t>
            </a:r>
            <a:r>
              <a:rPr lang="en-US" altLang="zh-TW" dirty="0">
                <a:solidFill>
                  <a:srgbClr val="C00000"/>
                </a:solidFill>
              </a:rPr>
              <a:t>common </a:t>
            </a:r>
            <a:r>
              <a:rPr lang="en-US" altLang="zh-TW" dirty="0" smtClean="0">
                <a:solidFill>
                  <a:srgbClr val="C00000"/>
                </a:solidFill>
              </a:rPr>
              <a:t>items</a:t>
            </a:r>
            <a:r>
              <a:rPr lang="en-US" altLang="zh-TW" dirty="0" smtClean="0"/>
              <a:t> — </a:t>
            </a:r>
            <a:r>
              <a:rPr lang="en-US" altLang="zh-TW" dirty="0" smtClean="0">
                <a:solidFill>
                  <a:srgbClr val="0070C0"/>
                </a:solidFill>
              </a:rPr>
              <a:t>B-Select </a:t>
            </a:r>
            <a:r>
              <a:rPr lang="en-US" altLang="zh-TW" dirty="0">
                <a:solidFill>
                  <a:srgbClr val="0070C0"/>
                </a:solidFill>
              </a:rPr>
              <a:t>similarity</a:t>
            </a:r>
            <a:r>
              <a:rPr lang="en-US" altLang="zh-TW" dirty="0"/>
              <a:t>. </a:t>
            </a:r>
            <a:endParaRPr lang="en-US" altLang="zh-TW" dirty="0" smtClean="0"/>
          </a:p>
          <a:p>
            <a:pPr marL="731520" lvl="1" indent="-457200">
              <a:buFont typeface="+mj-lt"/>
              <a:buAutoNum type="arabicPeriod"/>
            </a:pPr>
            <a:r>
              <a:rPr lang="en-US" altLang="zh-TW" dirty="0" smtClean="0"/>
              <a:t>Users </a:t>
            </a:r>
            <a:r>
              <a:rPr lang="en-US" altLang="zh-TW" dirty="0"/>
              <a:t>have used </a:t>
            </a:r>
            <a:r>
              <a:rPr lang="en-US" altLang="zh-TW" dirty="0">
                <a:solidFill>
                  <a:srgbClr val="C00000"/>
                </a:solidFill>
              </a:rPr>
              <a:t>common tags </a:t>
            </a:r>
            <a:r>
              <a:rPr lang="en-US" altLang="zh-TW" dirty="0" smtClean="0"/>
              <a:t>— </a:t>
            </a:r>
            <a:r>
              <a:rPr lang="en-US" altLang="zh-TW" dirty="0">
                <a:solidFill>
                  <a:srgbClr val="0070C0"/>
                </a:solidFill>
              </a:rPr>
              <a:t>B-Use similarity</a:t>
            </a:r>
            <a:r>
              <a:rPr lang="en-US" altLang="zh-TW" dirty="0"/>
              <a:t>. </a:t>
            </a:r>
            <a:endParaRPr lang="en-US" altLang="zh-TW" dirty="0" smtClean="0"/>
          </a:p>
          <a:p>
            <a:pPr marL="731520" lvl="1" indent="-457200">
              <a:buFont typeface="+mj-lt"/>
              <a:buAutoNum type="arabicPeriod"/>
            </a:pPr>
            <a:r>
              <a:rPr lang="en-US" altLang="zh-TW" dirty="0" smtClean="0"/>
              <a:t>Users </a:t>
            </a:r>
            <a:r>
              <a:rPr lang="en-US" altLang="zh-TW" dirty="0"/>
              <a:t>have used </a:t>
            </a:r>
            <a:r>
              <a:rPr lang="en-US" altLang="zh-TW" dirty="0">
                <a:solidFill>
                  <a:srgbClr val="C00000"/>
                </a:solidFill>
              </a:rPr>
              <a:t>common tags</a:t>
            </a:r>
            <a:r>
              <a:rPr lang="en-US" altLang="zh-TW" dirty="0"/>
              <a:t> on the </a:t>
            </a:r>
            <a:r>
              <a:rPr lang="en-US" altLang="zh-TW" dirty="0">
                <a:solidFill>
                  <a:srgbClr val="C00000"/>
                </a:solidFill>
              </a:rPr>
              <a:t>same item </a:t>
            </a:r>
            <a:r>
              <a:rPr lang="en-US" altLang="zh-TW" dirty="0" smtClean="0"/>
              <a:t>— </a:t>
            </a:r>
            <a:r>
              <a:rPr lang="en-US" altLang="zh-TW" dirty="0">
                <a:solidFill>
                  <a:srgbClr val="0070C0"/>
                </a:solidFill>
              </a:rPr>
              <a:t>T-Annotate similarity</a:t>
            </a:r>
            <a:r>
              <a:rPr lang="en-US" altLang="zh-TW" dirty="0"/>
              <a:t>. </a:t>
            </a:r>
          </a:p>
          <a:p>
            <a:pPr marL="731520" lvl="1" indent="-457200">
              <a:buFont typeface="+mj-lt"/>
              <a:buAutoNum type="arabicPeriod"/>
            </a:pPr>
            <a:endParaRPr lang="en-US" altLang="zh-TW" dirty="0"/>
          </a:p>
          <a:p>
            <a:pPr marL="731520" lvl="1" indent="-457200">
              <a:buFont typeface="+mj-lt"/>
              <a:buAutoNum type="arabicPeriod"/>
            </a:pPr>
            <a:endParaRPr lang="en-US" altLang="zh-TW" dirty="0"/>
          </a:p>
          <a:p>
            <a:pPr marL="731520" lvl="1" indent="-457200">
              <a:buFont typeface="+mj-lt"/>
              <a:buAutoNum type="arabicPeriod"/>
            </a:pP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5E883-9882-4982-BD18-624BB6A3A242}" type="slidenum">
              <a:rPr lang="zh-TW" altLang="en-US" smtClean="0"/>
              <a:pPr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05306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35631032"/>
              </p:ext>
            </p:extLst>
          </p:nvPr>
        </p:nvGraphicFramePr>
        <p:xfrm>
          <a:off x="1115616" y="692696"/>
          <a:ext cx="3024336" cy="20882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4867"/>
                <a:gridCol w="604867"/>
                <a:gridCol w="604867"/>
                <a:gridCol w="604867"/>
                <a:gridCol w="604868"/>
              </a:tblGrid>
              <a:tr h="417646">
                <a:tc>
                  <a:txBody>
                    <a:bodyPr/>
                    <a:lstStyle/>
                    <a:p>
                      <a:r>
                        <a:rPr lang="en-US" altLang="zh-TW" sz="1000" dirty="0" smtClean="0"/>
                        <a:t>User A</a:t>
                      </a:r>
                      <a:endParaRPr lang="zh-TW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T1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T2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T3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T4</a:t>
                      </a:r>
                      <a:endParaRPr lang="zh-TW" altLang="en-US" dirty="0"/>
                    </a:p>
                  </a:txBody>
                  <a:tcPr/>
                </a:tc>
              </a:tr>
              <a:tr h="417646">
                <a:tc>
                  <a:txBody>
                    <a:bodyPr/>
                    <a:lstStyle/>
                    <a:p>
                      <a:r>
                        <a:rPr lang="en-US" altLang="zh-TW" b="1" dirty="0" smtClean="0"/>
                        <a:t>I1</a:t>
                      </a:r>
                      <a:endParaRPr lang="zh-TW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1</a:t>
                      </a:r>
                      <a:endParaRPr lang="zh-TW" altLang="en-US" dirty="0"/>
                    </a:p>
                  </a:txBody>
                  <a:tcPr/>
                </a:tc>
              </a:tr>
              <a:tr h="417646">
                <a:tc>
                  <a:txBody>
                    <a:bodyPr/>
                    <a:lstStyle/>
                    <a:p>
                      <a:r>
                        <a:rPr lang="en-US" altLang="zh-TW" b="1" dirty="0" smtClean="0"/>
                        <a:t>I2</a:t>
                      </a:r>
                      <a:endParaRPr lang="zh-TW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0</a:t>
                      </a:r>
                      <a:endParaRPr lang="zh-TW" altLang="en-US" dirty="0"/>
                    </a:p>
                  </a:txBody>
                  <a:tcPr/>
                </a:tc>
              </a:tr>
              <a:tr h="417646">
                <a:tc>
                  <a:txBody>
                    <a:bodyPr/>
                    <a:lstStyle/>
                    <a:p>
                      <a:r>
                        <a:rPr lang="en-US" altLang="zh-TW" b="1" dirty="0" smtClean="0"/>
                        <a:t>I3</a:t>
                      </a:r>
                      <a:endParaRPr lang="zh-TW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0</a:t>
                      </a:r>
                      <a:endParaRPr lang="zh-TW" altLang="en-US" dirty="0"/>
                    </a:p>
                  </a:txBody>
                  <a:tcPr/>
                </a:tc>
              </a:tr>
              <a:tr h="417646">
                <a:tc>
                  <a:txBody>
                    <a:bodyPr/>
                    <a:lstStyle/>
                    <a:p>
                      <a:r>
                        <a:rPr lang="en-US" altLang="zh-TW" b="1" dirty="0" smtClean="0"/>
                        <a:t>I4</a:t>
                      </a:r>
                      <a:endParaRPr lang="zh-TW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0</a:t>
                      </a:r>
                      <a:endParaRPr lang="zh-TW" alt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0748360"/>
              </p:ext>
            </p:extLst>
          </p:nvPr>
        </p:nvGraphicFramePr>
        <p:xfrm>
          <a:off x="5052731" y="692696"/>
          <a:ext cx="3024335" cy="20702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4867"/>
                <a:gridCol w="604867"/>
                <a:gridCol w="604867"/>
                <a:gridCol w="604867"/>
                <a:gridCol w="604867"/>
              </a:tblGrid>
              <a:tr h="414046">
                <a:tc>
                  <a:txBody>
                    <a:bodyPr/>
                    <a:lstStyle/>
                    <a:p>
                      <a:r>
                        <a:rPr lang="en-US" altLang="zh-TW" sz="1000" dirty="0" smtClean="0"/>
                        <a:t>User B</a:t>
                      </a:r>
                      <a:endParaRPr lang="zh-TW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T1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T2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T3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T4</a:t>
                      </a:r>
                      <a:endParaRPr lang="zh-TW" altLang="en-US" dirty="0"/>
                    </a:p>
                  </a:txBody>
                  <a:tcPr/>
                </a:tc>
              </a:tr>
              <a:tr h="414046">
                <a:tc>
                  <a:txBody>
                    <a:bodyPr/>
                    <a:lstStyle/>
                    <a:p>
                      <a:r>
                        <a:rPr lang="en-US" altLang="zh-TW" b="1" dirty="0" smtClean="0"/>
                        <a:t>I1</a:t>
                      </a:r>
                      <a:endParaRPr lang="zh-TW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0</a:t>
                      </a:r>
                      <a:endParaRPr lang="zh-TW" altLang="en-US" dirty="0"/>
                    </a:p>
                  </a:txBody>
                  <a:tcPr/>
                </a:tc>
              </a:tr>
              <a:tr h="414046">
                <a:tc>
                  <a:txBody>
                    <a:bodyPr/>
                    <a:lstStyle/>
                    <a:p>
                      <a:r>
                        <a:rPr lang="en-US" altLang="zh-TW" b="1" dirty="0" smtClean="0"/>
                        <a:t>I2</a:t>
                      </a:r>
                      <a:endParaRPr lang="zh-TW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0</a:t>
                      </a:r>
                      <a:endParaRPr lang="zh-TW" altLang="en-US" dirty="0"/>
                    </a:p>
                  </a:txBody>
                  <a:tcPr/>
                </a:tc>
              </a:tr>
              <a:tr h="414046">
                <a:tc>
                  <a:txBody>
                    <a:bodyPr/>
                    <a:lstStyle/>
                    <a:p>
                      <a:r>
                        <a:rPr lang="en-US" altLang="zh-TW" b="1" dirty="0" smtClean="0"/>
                        <a:t>I3</a:t>
                      </a:r>
                      <a:endParaRPr lang="zh-TW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1</a:t>
                      </a:r>
                      <a:endParaRPr lang="zh-TW" altLang="en-US" dirty="0"/>
                    </a:p>
                  </a:txBody>
                  <a:tcPr/>
                </a:tc>
              </a:tr>
              <a:tr h="414046">
                <a:tc>
                  <a:txBody>
                    <a:bodyPr/>
                    <a:lstStyle/>
                    <a:p>
                      <a:r>
                        <a:rPr lang="en-US" altLang="zh-TW" b="1" dirty="0" smtClean="0"/>
                        <a:t>I4</a:t>
                      </a:r>
                      <a:endParaRPr lang="zh-TW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1</a:t>
                      </a:r>
                      <a:endParaRPr lang="zh-TW" altLang="en-US" dirty="0"/>
                    </a:p>
                  </a:txBody>
                  <a:tcPr/>
                </a:tc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1" name="文字方塊 10"/>
              <p:cNvSpPr txBox="1"/>
              <p:nvPr/>
            </p:nvSpPr>
            <p:spPr>
              <a:xfrm>
                <a:off x="1115616" y="2852936"/>
                <a:ext cx="6984776" cy="395775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Font typeface="Arial" pitchFamily="34" charset="0"/>
                  <a:buChar char="•"/>
                </a:pPr>
                <a:r>
                  <a:rPr lang="en-US" altLang="zh-TW" sz="2400" dirty="0" smtClean="0"/>
                  <a:t>T-Annotate</a:t>
                </a:r>
              </a:p>
              <a:p>
                <a:pPr lvl="1"/>
                <a:r>
                  <a:rPr lang="en-US" altLang="zh-TW" dirty="0" smtClean="0"/>
                  <a:t>User-Item-Tag A = (0,0,1,1,0,1,0,0,1,0,1,0,0,0,0,0)</a:t>
                </a:r>
              </a:p>
              <a:p>
                <a:pPr lvl="1"/>
                <a:r>
                  <a:rPr lang="en-US" altLang="zh-TW" dirty="0" smtClean="0"/>
                  <a:t>User-Item-Tag B = (0,1,1,0,0,1,0,0,1,0,0,1,0,1,0,1)</a:t>
                </a:r>
              </a:p>
              <a:p>
                <a:pPr lvl="1"/>
                <a:r>
                  <a:rPr lang="en-US" altLang="zh-TW" dirty="0" smtClean="0"/>
                  <a:t>cos(A,B)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TW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altLang="zh-TW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US" altLang="zh-TW" i="1" smtClean="0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altLang="zh-TW" b="0" i="1" smtClean="0">
                                <a:latin typeface="Cambria Math"/>
                              </a:rPr>
                              <m:t>5</m:t>
                            </m:r>
                          </m:e>
                        </m:rad>
                        <m:rad>
                          <m:radPr>
                            <m:degHide m:val="on"/>
                            <m:ctrlPr>
                              <a:rPr lang="en-US" altLang="zh-TW" i="1" smtClean="0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altLang="zh-TW" b="0" i="1" smtClean="0">
                                <a:latin typeface="Cambria Math"/>
                              </a:rPr>
                              <m:t>7</m:t>
                            </m:r>
                          </m:e>
                        </m:rad>
                      </m:den>
                    </m:f>
                  </m:oMath>
                </a14:m>
                <a:r>
                  <a:rPr lang="en-US" altLang="zh-TW" dirty="0" smtClean="0"/>
                  <a:t> = 0.169   </a:t>
                </a:r>
              </a:p>
              <a:p>
                <a:pPr marL="285750" indent="-285750">
                  <a:buFont typeface="Arial" pitchFamily="34" charset="0"/>
                  <a:buChar char="•"/>
                </a:pPr>
                <a:r>
                  <a:rPr lang="en-US" altLang="zh-TW" sz="2400" dirty="0" smtClean="0"/>
                  <a:t>B-Use</a:t>
                </a:r>
              </a:p>
              <a:p>
                <a:pPr lvl="1"/>
                <a:r>
                  <a:rPr lang="en-US" altLang="zh-TW" dirty="0" smtClean="0"/>
                  <a:t>User-Tag A = (1,1,1,1)</a:t>
                </a:r>
              </a:p>
              <a:p>
                <a:pPr lvl="1"/>
                <a:r>
                  <a:rPr lang="en-US" altLang="zh-TW" dirty="0" smtClean="0"/>
                  <a:t>User-Tag B = (1,1,1,1)</a:t>
                </a:r>
              </a:p>
              <a:p>
                <a:pPr lvl="1"/>
                <a:r>
                  <a:rPr lang="en-US" altLang="zh-TW" dirty="0" smtClean="0"/>
                  <a:t>cos(A,B) = </a:t>
                </a:r>
                <a14:m>
                  <m:oMath xmlns:m="http://schemas.openxmlformats.org/officeDocument/2006/math">
                    <m:r>
                      <a:rPr lang="en-US" altLang="zh-TW" i="1" smtClean="0">
                        <a:latin typeface="Cambria Math"/>
                      </a:rPr>
                      <m:t>1</m:t>
                    </m:r>
                    <m:r>
                      <a:rPr lang="en-US" altLang="zh-TW" b="0" i="1" smtClean="0">
                        <a:latin typeface="Cambria Math"/>
                      </a:rPr>
                      <m:t> </m:t>
                    </m:r>
                  </m:oMath>
                </a14:m>
                <a:r>
                  <a:rPr lang="en-US" altLang="zh-TW" dirty="0" smtClean="0"/>
                  <a:t> </a:t>
                </a:r>
              </a:p>
              <a:p>
                <a:pPr marL="285750" indent="-285750">
                  <a:buFont typeface="Arial" pitchFamily="34" charset="0"/>
                  <a:buChar char="•"/>
                </a:pPr>
                <a:r>
                  <a:rPr lang="en-US" altLang="zh-TW" sz="2400" dirty="0" smtClean="0"/>
                  <a:t>B-Select </a:t>
                </a:r>
                <a:r>
                  <a:rPr lang="en-US" altLang="zh-TW" dirty="0" smtClean="0"/>
                  <a:t>          </a:t>
                </a:r>
              </a:p>
              <a:p>
                <a:pPr lvl="1"/>
                <a:r>
                  <a:rPr lang="en-US" altLang="zh-TW" dirty="0" smtClean="0"/>
                  <a:t>User-Item A = (1,1,1,0)</a:t>
                </a:r>
              </a:p>
              <a:p>
                <a:pPr lvl="1"/>
                <a:r>
                  <a:rPr lang="en-US" altLang="zh-TW" dirty="0" smtClean="0"/>
                  <a:t>User-Item B = (1,1,1,1)</a:t>
                </a:r>
              </a:p>
              <a:p>
                <a:pPr lvl="1"/>
                <a:r>
                  <a:rPr lang="en-US" altLang="zh-TW" dirty="0" smtClean="0"/>
                  <a:t>cos(A,B)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TW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altLang="zh-TW" b="0" i="1" smtClean="0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en-US" altLang="zh-TW" b="0" i="1" smtClean="0">
                            <a:latin typeface="Cambria Math"/>
                          </a:rPr>
                          <m:t>2</m:t>
                        </m:r>
                        <m:rad>
                          <m:radPr>
                            <m:degHide m:val="on"/>
                            <m:ctrlPr>
                              <a:rPr lang="en-US" altLang="zh-TW" i="1" smtClean="0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altLang="zh-TW" b="0" i="1" smtClean="0">
                                <a:latin typeface="Cambria Math"/>
                              </a:rPr>
                              <m:t>3</m:t>
                            </m:r>
                          </m:e>
                        </m:rad>
                      </m:den>
                    </m:f>
                    <m:r>
                      <a:rPr lang="en-US" altLang="zh-TW" b="0" i="1" smtClean="0">
                        <a:latin typeface="Cambria Math"/>
                      </a:rPr>
                      <m:t> </m:t>
                    </m:r>
                  </m:oMath>
                </a14:m>
                <a:r>
                  <a:rPr lang="en-US" altLang="zh-TW" dirty="0" smtClean="0"/>
                  <a:t> = 0.866</a:t>
                </a:r>
              </a:p>
            </p:txBody>
          </p:sp>
        </mc:Choice>
        <mc:Fallback xmlns="">
          <p:sp>
            <p:nvSpPr>
              <p:cNvPr id="11" name="文字方塊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5616" y="2852936"/>
                <a:ext cx="6984776" cy="3957750"/>
              </a:xfrm>
              <a:prstGeom prst="rect">
                <a:avLst/>
              </a:prstGeom>
              <a:blipFill rotWithShape="1">
                <a:blip r:embed="rId3"/>
                <a:stretch>
                  <a:fillRect l="-1134" t="-1079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投影片編號版面配置區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5E883-9882-4982-BD18-624BB6A3A242}" type="slidenum">
              <a:rPr lang="zh-TW" altLang="en-US" smtClean="0"/>
              <a:pPr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67279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87735" y="4509120"/>
            <a:ext cx="8229600" cy="2204864"/>
          </a:xfrm>
        </p:spPr>
        <p:txBody>
          <a:bodyPr>
            <a:normAutofit lnSpcReduction="10000"/>
          </a:bodyPr>
          <a:lstStyle/>
          <a:p>
            <a:r>
              <a:rPr lang="en-US" altLang="zh-TW" sz="2000" dirty="0" smtClean="0"/>
              <a:t>When </a:t>
            </a:r>
            <a:r>
              <a:rPr lang="en-US" altLang="zh-TW" sz="2000" dirty="0"/>
              <a:t>the item is being saved, this Hidden Tag will be used automatically. </a:t>
            </a:r>
            <a:endParaRPr lang="en-US" altLang="zh-TW" sz="2000" dirty="0" smtClean="0"/>
          </a:p>
          <a:p>
            <a:r>
              <a:rPr lang="en-US" altLang="zh-TW" sz="2000" dirty="0" smtClean="0"/>
              <a:t>Users </a:t>
            </a:r>
            <a:r>
              <a:rPr lang="en-US" altLang="zh-TW" sz="2000" dirty="0"/>
              <a:t>will be considered to be similar to a certain extent through the Hidden Tag once they have saved the same item, even if they have assigned completely different sets of tags to the item</a:t>
            </a:r>
            <a:r>
              <a:rPr lang="en-US" altLang="zh-TW" sz="2000" dirty="0" smtClean="0"/>
              <a:t>.</a:t>
            </a:r>
          </a:p>
          <a:p>
            <a:r>
              <a:rPr lang="en-US" altLang="zh-TW" sz="2000" dirty="0"/>
              <a:t>L</a:t>
            </a:r>
            <a:r>
              <a:rPr lang="en-US" altLang="zh-TW" sz="2000" dirty="0" smtClean="0"/>
              <a:t>aziness</a:t>
            </a:r>
            <a:r>
              <a:rPr lang="en-US" altLang="zh-TW" sz="2000" dirty="0"/>
              <a:t>, use of non-descriptive tags for personal uses only, and spelling </a:t>
            </a:r>
            <a:r>
              <a:rPr lang="en-US" altLang="zh-TW" sz="2000" dirty="0" smtClean="0"/>
              <a:t>error.</a:t>
            </a:r>
            <a:endParaRPr lang="zh-TW" altLang="en-US" sz="2000" dirty="0"/>
          </a:p>
        </p:txBody>
      </p:sp>
      <p:graphicFrame>
        <p:nvGraphicFramePr>
          <p:cNvPr id="5" name="內容版面配置區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86561419"/>
              </p:ext>
            </p:extLst>
          </p:nvPr>
        </p:nvGraphicFramePr>
        <p:xfrm>
          <a:off x="5004048" y="531002"/>
          <a:ext cx="3024336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4867"/>
                <a:gridCol w="604867"/>
                <a:gridCol w="604867"/>
                <a:gridCol w="604867"/>
                <a:gridCol w="604868"/>
              </a:tblGrid>
              <a:tr h="331237">
                <a:tc>
                  <a:txBody>
                    <a:bodyPr/>
                    <a:lstStyle/>
                    <a:p>
                      <a:r>
                        <a:rPr lang="en-US" altLang="zh-TW" sz="1000" dirty="0" smtClean="0"/>
                        <a:t>User A</a:t>
                      </a:r>
                      <a:endParaRPr lang="zh-TW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T1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T2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T3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T4</a:t>
                      </a:r>
                      <a:endParaRPr lang="zh-TW" altLang="en-US" dirty="0"/>
                    </a:p>
                  </a:txBody>
                  <a:tcPr/>
                </a:tc>
              </a:tr>
              <a:tr h="331237">
                <a:tc>
                  <a:txBody>
                    <a:bodyPr/>
                    <a:lstStyle/>
                    <a:p>
                      <a:r>
                        <a:rPr lang="en-US" altLang="zh-TW" b="1" dirty="0" smtClean="0"/>
                        <a:t>I1</a:t>
                      </a:r>
                      <a:endParaRPr lang="zh-TW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1</a:t>
                      </a:r>
                      <a:endParaRPr lang="zh-TW" altLang="en-US" dirty="0"/>
                    </a:p>
                  </a:txBody>
                  <a:tcPr/>
                </a:tc>
              </a:tr>
              <a:tr h="331237">
                <a:tc>
                  <a:txBody>
                    <a:bodyPr/>
                    <a:lstStyle/>
                    <a:p>
                      <a:r>
                        <a:rPr lang="en-US" altLang="zh-TW" b="1" dirty="0" smtClean="0"/>
                        <a:t>I2</a:t>
                      </a:r>
                      <a:endParaRPr lang="zh-TW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0</a:t>
                      </a:r>
                      <a:endParaRPr lang="zh-TW" altLang="en-US" dirty="0"/>
                    </a:p>
                  </a:txBody>
                  <a:tcPr/>
                </a:tc>
              </a:tr>
              <a:tr h="331237">
                <a:tc>
                  <a:txBody>
                    <a:bodyPr/>
                    <a:lstStyle/>
                    <a:p>
                      <a:r>
                        <a:rPr lang="en-US" altLang="zh-TW" b="1" dirty="0" smtClean="0"/>
                        <a:t>I3</a:t>
                      </a:r>
                      <a:endParaRPr lang="zh-TW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0</a:t>
                      </a:r>
                      <a:endParaRPr lang="zh-TW" altLang="en-US" dirty="0"/>
                    </a:p>
                  </a:txBody>
                  <a:tcPr/>
                </a:tc>
              </a:tr>
              <a:tr h="331237">
                <a:tc>
                  <a:txBody>
                    <a:bodyPr/>
                    <a:lstStyle/>
                    <a:p>
                      <a:r>
                        <a:rPr lang="en-US" altLang="zh-TW" b="1" dirty="0" smtClean="0"/>
                        <a:t>I4</a:t>
                      </a:r>
                      <a:endParaRPr lang="zh-TW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0</a:t>
                      </a:r>
                      <a:endParaRPr lang="zh-TW" alt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5130264"/>
              </p:ext>
            </p:extLst>
          </p:nvPr>
        </p:nvGraphicFramePr>
        <p:xfrm>
          <a:off x="5004048" y="2564904"/>
          <a:ext cx="3024335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4867"/>
                <a:gridCol w="604867"/>
                <a:gridCol w="604867"/>
                <a:gridCol w="604867"/>
                <a:gridCol w="604867"/>
              </a:tblGrid>
              <a:tr h="365760">
                <a:tc>
                  <a:txBody>
                    <a:bodyPr/>
                    <a:lstStyle/>
                    <a:p>
                      <a:r>
                        <a:rPr lang="en-US" altLang="zh-TW" sz="1000" dirty="0" smtClean="0"/>
                        <a:t>User B</a:t>
                      </a:r>
                      <a:endParaRPr lang="zh-TW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T1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T2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T3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T4</a:t>
                      </a:r>
                      <a:endParaRPr lang="zh-TW" altLang="en-US" dirty="0"/>
                    </a:p>
                  </a:txBody>
                  <a:tcPr/>
                </a:tc>
              </a:tr>
              <a:tr h="259229">
                <a:tc>
                  <a:txBody>
                    <a:bodyPr/>
                    <a:lstStyle/>
                    <a:p>
                      <a:r>
                        <a:rPr lang="en-US" altLang="zh-TW" b="1" dirty="0" smtClean="0"/>
                        <a:t>I1</a:t>
                      </a:r>
                      <a:endParaRPr lang="zh-TW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0</a:t>
                      </a:r>
                      <a:endParaRPr lang="zh-TW" altLang="en-US" dirty="0"/>
                    </a:p>
                  </a:txBody>
                  <a:tcPr/>
                </a:tc>
              </a:tr>
              <a:tr h="259229">
                <a:tc>
                  <a:txBody>
                    <a:bodyPr/>
                    <a:lstStyle/>
                    <a:p>
                      <a:r>
                        <a:rPr lang="en-US" altLang="zh-TW" b="1" dirty="0" smtClean="0"/>
                        <a:t>I2</a:t>
                      </a:r>
                      <a:endParaRPr lang="zh-TW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0</a:t>
                      </a:r>
                      <a:endParaRPr lang="zh-TW" altLang="en-US" dirty="0"/>
                    </a:p>
                  </a:txBody>
                  <a:tcPr/>
                </a:tc>
              </a:tr>
              <a:tr h="259229">
                <a:tc>
                  <a:txBody>
                    <a:bodyPr/>
                    <a:lstStyle/>
                    <a:p>
                      <a:r>
                        <a:rPr lang="en-US" altLang="zh-TW" b="1" dirty="0" smtClean="0"/>
                        <a:t>I3</a:t>
                      </a:r>
                      <a:endParaRPr lang="zh-TW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1</a:t>
                      </a:r>
                      <a:endParaRPr lang="zh-TW" altLang="en-US" dirty="0"/>
                    </a:p>
                  </a:txBody>
                  <a:tcPr/>
                </a:tc>
              </a:tr>
              <a:tr h="259229">
                <a:tc>
                  <a:txBody>
                    <a:bodyPr/>
                    <a:lstStyle/>
                    <a:p>
                      <a:r>
                        <a:rPr lang="en-US" altLang="zh-TW" b="1" dirty="0" smtClean="0"/>
                        <a:t>I4</a:t>
                      </a:r>
                      <a:endParaRPr lang="zh-TW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1</a:t>
                      </a:r>
                      <a:endParaRPr lang="zh-TW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5E883-9882-4982-BD18-624BB6A3A242}" type="slidenum">
              <a:rPr lang="zh-TW" altLang="en-US" smtClean="0"/>
              <a:pPr/>
              <a:t>9</a:t>
            </a:fld>
            <a:endParaRPr lang="zh-TW" alt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980728"/>
            <a:ext cx="3990975" cy="311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矩形 8"/>
          <p:cNvSpPr/>
          <p:nvPr/>
        </p:nvSpPr>
        <p:spPr>
          <a:xfrm>
            <a:off x="5004048" y="1988840"/>
            <a:ext cx="3024336" cy="36004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矩形 9"/>
          <p:cNvSpPr/>
          <p:nvPr/>
        </p:nvSpPr>
        <p:spPr>
          <a:xfrm>
            <a:off x="5004048" y="1628800"/>
            <a:ext cx="3024336" cy="36004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矩形 10"/>
          <p:cNvSpPr/>
          <p:nvPr/>
        </p:nvSpPr>
        <p:spPr>
          <a:xfrm>
            <a:off x="5004048" y="3645024"/>
            <a:ext cx="3024336" cy="36004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45366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9" grpId="1" animBg="1"/>
      <p:bldP spid="10" grpId="0" animBg="1"/>
      <p:bldP spid="11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清晰度">
  <a:themeElements>
    <a:clrScheme name="清晰度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古典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清晰度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>
    <a:txDef>
      <a:spPr>
        <a:blipFill rotWithShape="1">
          <a:blip xmlns:r="http://schemas.openxmlformats.org/officeDocument/2006/relationships" r:embed="rId2" cstate="print"/>
          <a:stretch>
            <a:fillRect b="-6250"/>
          </a:stretch>
        </a:blipFill>
        <a:scene3d>
          <a:camera prst="orthographicFront">
            <a:rot lat="0" lon="10799977" rev="0"/>
          </a:camera>
          <a:lightRig rig="threePt" dir="t"/>
        </a:scene3d>
      </a:spPr>
      <a:bodyPr/>
      <a:lstStyle>
        <a:defPPr>
          <a:defRPr>
            <a:noFill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6179</TotalTime>
  <Words>1336</Words>
  <Application>Microsoft Office PowerPoint</Application>
  <PresentationFormat>如螢幕大小 (4:3)</PresentationFormat>
  <Paragraphs>352</Paragraphs>
  <Slides>25</Slides>
  <Notes>1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25</vt:i4>
      </vt:variant>
    </vt:vector>
  </HeadingPairs>
  <TitlesOfParts>
    <vt:vector size="26" baseType="lpstr">
      <vt:lpstr>清晰度</vt:lpstr>
      <vt:lpstr>Collaborative Filtering in Social Tagging System on Joint Item-Tag Recommendations</vt:lpstr>
      <vt:lpstr>Outline </vt:lpstr>
      <vt:lpstr>Introduction</vt:lpstr>
      <vt:lpstr>Introduction</vt:lpstr>
      <vt:lpstr>Unified User Profiling</vt:lpstr>
      <vt:lpstr>Integrated Structure of Social Tagging</vt:lpstr>
      <vt:lpstr>Unified User Profiling Scheme</vt:lpstr>
      <vt:lpstr>PowerPoint 簡報</vt:lpstr>
      <vt:lpstr>PowerPoint 簡報</vt:lpstr>
      <vt:lpstr>Weighting of User Profile Matrix</vt:lpstr>
      <vt:lpstr>Dimensionality Reduction</vt:lpstr>
      <vt:lpstr>Joint Item-Tag Recommendation</vt:lpstr>
      <vt:lpstr>Problem Definition</vt:lpstr>
      <vt:lpstr>Problem Definition</vt:lpstr>
      <vt:lpstr>From Joint Recommendation to Item Recommendation </vt:lpstr>
      <vt:lpstr>From Joint Recommendation to Item Recommendation </vt:lpstr>
      <vt:lpstr>Experiment</vt:lpstr>
      <vt:lpstr>PowerPoint 簡報</vt:lpstr>
      <vt:lpstr>PowerPoint 簡報</vt:lpstr>
      <vt:lpstr>PowerPoint 簡報</vt:lpstr>
      <vt:lpstr>Conclusion</vt:lpstr>
      <vt:lpstr>Thanks for your listening</vt:lpstr>
      <vt:lpstr>Latent Semantic Analysis </vt:lpstr>
      <vt:lpstr>Singular Value Decomposition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Collaborative Filtering in Social Tagging System on Joint Item-Tag Recommendations</dc:title>
  <dc:creator>Benson Chiu</dc:creator>
  <cp:lastModifiedBy>Benson Chiu</cp:lastModifiedBy>
  <cp:revision>114</cp:revision>
  <cp:lastPrinted>2011-11-07T00:46:55Z</cp:lastPrinted>
  <dcterms:created xsi:type="dcterms:W3CDTF">2011-10-31T11:36:19Z</dcterms:created>
  <dcterms:modified xsi:type="dcterms:W3CDTF">2011-11-08T05:48:18Z</dcterms:modified>
</cp:coreProperties>
</file>